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2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9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344" r:id="rId2"/>
    <p:sldId id="667" r:id="rId3"/>
    <p:sldId id="668" r:id="rId4"/>
    <p:sldId id="669" r:id="rId5"/>
    <p:sldId id="336" r:id="rId6"/>
    <p:sldId id="320" r:id="rId7"/>
    <p:sldId id="480" r:id="rId8"/>
    <p:sldId id="327" r:id="rId9"/>
    <p:sldId id="531" r:id="rId10"/>
    <p:sldId id="392" r:id="rId11"/>
    <p:sldId id="652" r:id="rId12"/>
    <p:sldId id="665" r:id="rId13"/>
    <p:sldId id="675" r:id="rId14"/>
    <p:sldId id="663" r:id="rId15"/>
    <p:sldId id="654" r:id="rId16"/>
    <p:sldId id="653" r:id="rId17"/>
    <p:sldId id="445" r:id="rId18"/>
    <p:sldId id="655" r:id="rId19"/>
    <p:sldId id="656" r:id="rId20"/>
    <p:sldId id="326" r:id="rId21"/>
    <p:sldId id="581" r:id="rId22"/>
    <p:sldId id="673" r:id="rId23"/>
    <p:sldId id="670" r:id="rId24"/>
    <p:sldId id="671" r:id="rId25"/>
    <p:sldId id="672" r:id="rId26"/>
    <p:sldId id="674" r:id="rId27"/>
    <p:sldId id="330" r:id="rId28"/>
    <p:sldId id="657" r:id="rId29"/>
    <p:sldId id="658" r:id="rId30"/>
    <p:sldId id="488" r:id="rId31"/>
    <p:sldId id="621" r:id="rId32"/>
    <p:sldId id="622" r:id="rId33"/>
    <p:sldId id="629" r:id="rId34"/>
    <p:sldId id="659" r:id="rId35"/>
    <p:sldId id="623" r:id="rId36"/>
    <p:sldId id="624" r:id="rId37"/>
    <p:sldId id="625" r:id="rId38"/>
    <p:sldId id="626" r:id="rId39"/>
    <p:sldId id="596" r:id="rId40"/>
    <p:sldId id="635" r:id="rId41"/>
    <p:sldId id="636" r:id="rId42"/>
    <p:sldId id="637" r:id="rId43"/>
    <p:sldId id="597" r:id="rId44"/>
    <p:sldId id="598" r:id="rId45"/>
    <p:sldId id="599" r:id="rId46"/>
    <p:sldId id="600" r:id="rId47"/>
    <p:sldId id="631" r:id="rId48"/>
    <p:sldId id="630" r:id="rId49"/>
    <p:sldId id="601" r:id="rId50"/>
    <p:sldId id="641" r:id="rId51"/>
    <p:sldId id="606" r:id="rId52"/>
    <p:sldId id="607" r:id="rId53"/>
    <p:sldId id="608" r:id="rId54"/>
    <p:sldId id="609" r:id="rId55"/>
    <p:sldId id="610" r:id="rId56"/>
    <p:sldId id="611" r:id="rId57"/>
    <p:sldId id="612" r:id="rId58"/>
    <p:sldId id="650" r:id="rId59"/>
    <p:sldId id="651" r:id="rId60"/>
    <p:sldId id="592" r:id="rId61"/>
    <p:sldId id="660" r:id="rId62"/>
    <p:sldId id="594" r:id="rId63"/>
    <p:sldId id="593" r:id="rId64"/>
    <p:sldId id="338" r:id="rId65"/>
    <p:sldId id="648" r:id="rId66"/>
    <p:sldId id="328" r:id="rId67"/>
    <p:sldId id="407" r:id="rId68"/>
    <p:sldId id="504" r:id="rId69"/>
    <p:sldId id="666" r:id="rId70"/>
  </p:sldIdLst>
  <p:sldSz cx="12192000" cy="6858000"/>
  <p:notesSz cx="6735763" cy="9866313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EAD8C0"/>
    <a:srgbClr val="F8F8F8"/>
    <a:srgbClr val="EDECE5"/>
    <a:srgbClr val="C48F26"/>
    <a:srgbClr val="E2B968"/>
    <a:srgbClr val="EACD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yst layout 1 - Markering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Lyst layou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llemlayout 2 - Markering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llemlayout 4 - Markering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073A0DAA-6AF3-43AB-8588-CEC1D06C72B9}" styleName="Mellemlayou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llemlayout 2 - Markering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9012ECD-51FC-41F1-AA8D-1B2483CD663E}" styleName="Lyst layout 2 - Markering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Ingen typografi, intet git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yst layout 1 - Marker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DBED569-4797-4DF1-A0F4-6AAB3CD982D8}" styleName="Lyst layout 3 - Markering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llemlayout 4 - Markering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34" autoAdjust="0"/>
    <p:restoredTop sz="94660"/>
  </p:normalViewPr>
  <p:slideViewPr>
    <p:cSldViewPr snapToGrid="0">
      <p:cViewPr varScale="1">
        <p:scale>
          <a:sx n="73" d="100"/>
          <a:sy n="73" d="100"/>
        </p:scale>
        <p:origin x="5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39" d="100"/>
          <a:sy n="39" d="100"/>
        </p:scale>
        <p:origin x="2155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Mappe1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'Ark1'!$A$4</c:f>
              <c:strCache>
                <c:ptCount val="1"/>
                <c:pt idx="0">
                  <c:v>Projekter og programmer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'Ark1'!$B$3:$E$3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Budget 2019</c:v>
                </c:pt>
                <c:pt idx="3">
                  <c:v>Budget 2020</c:v>
                </c:pt>
              </c:strCache>
            </c:strRef>
          </c:cat>
          <c:val>
            <c:numRef>
              <c:f>'Ark1'!$B$4:$E$4</c:f>
              <c:numCache>
                <c:formatCode>General</c:formatCode>
                <c:ptCount val="4"/>
                <c:pt idx="0">
                  <c:v>10.286999999999999</c:v>
                </c:pt>
                <c:pt idx="1">
                  <c:v>10.715999999999999</c:v>
                </c:pt>
                <c:pt idx="2">
                  <c:v>12.536</c:v>
                </c:pt>
                <c:pt idx="3">
                  <c:v>11.668000000000001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FC-4A9A-8AA1-F6CCCB7EEC5A}"/>
            </c:ext>
          </c:extLst>
        </c:ser>
        <c:ser>
          <c:idx val="1"/>
          <c:order val="1"/>
          <c:tx>
            <c:strRef>
              <c:f>'Ark1'!$A$5</c:f>
              <c:strCache>
                <c:ptCount val="1"/>
                <c:pt idx="0">
                  <c:v>Driftstilskud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'Ark1'!$B$3:$E$3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Budget 2019</c:v>
                </c:pt>
                <c:pt idx="3">
                  <c:v>Budget 2020</c:v>
                </c:pt>
              </c:strCache>
            </c:strRef>
          </c:cat>
          <c:val>
            <c:numRef>
              <c:f>'Ark1'!$B$5:$E$5</c:f>
              <c:numCache>
                <c:formatCode>General</c:formatCode>
                <c:ptCount val="4"/>
                <c:pt idx="0">
                  <c:v>9.9700000000000006</c:v>
                </c:pt>
                <c:pt idx="1">
                  <c:v>10.801</c:v>
                </c:pt>
                <c:pt idx="2">
                  <c:v>10.9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FC-4A9A-8AA1-F6CCCB7EEC5A}"/>
            </c:ext>
          </c:extLst>
        </c:ser>
        <c:ser>
          <c:idx val="2"/>
          <c:order val="2"/>
          <c:tx>
            <c:strRef>
              <c:f>'Ark1'!$A$6</c:f>
              <c:strCache>
                <c:ptCount val="1"/>
                <c:pt idx="0">
                  <c:v>Friluftsrådets tilskudsadministratin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'Ark1'!$B$3:$E$3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Budget 2019</c:v>
                </c:pt>
                <c:pt idx="3">
                  <c:v>Budget 2020</c:v>
                </c:pt>
              </c:strCache>
            </c:strRef>
          </c:cat>
          <c:val>
            <c:numRef>
              <c:f>'Ark1'!$B$6:$E$6</c:f>
              <c:numCache>
                <c:formatCode>General</c:formatCode>
                <c:ptCount val="4"/>
                <c:pt idx="0">
                  <c:v>6.181</c:v>
                </c:pt>
                <c:pt idx="1">
                  <c:v>3.8220000000000001</c:v>
                </c:pt>
                <c:pt idx="2">
                  <c:v>4.5860000000000003</c:v>
                </c:pt>
                <c:pt idx="3">
                  <c:v>4.5839999999999996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FC-4A9A-8AA1-F6CCCB7EEC5A}"/>
            </c:ext>
          </c:extLst>
        </c:ser>
        <c:ser>
          <c:idx val="3"/>
          <c:order val="3"/>
          <c:tx>
            <c:strRef>
              <c:f>'Ark1'!$A$7</c:f>
              <c:strCache>
                <c:ptCount val="1"/>
                <c:pt idx="0">
                  <c:v>Øvrigt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'Ark1'!$B$3:$E$3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Budget 2019</c:v>
                </c:pt>
                <c:pt idx="3">
                  <c:v>Budget 2020</c:v>
                </c:pt>
              </c:strCache>
            </c:strRef>
          </c:cat>
          <c:val>
            <c:numRef>
              <c:f>'Ark1'!$B$7:$E$7</c:f>
              <c:numCache>
                <c:formatCode>General</c:formatCode>
                <c:ptCount val="4"/>
                <c:pt idx="0">
                  <c:v>1.095</c:v>
                </c:pt>
                <c:pt idx="1">
                  <c:v>1.5809999999999997</c:v>
                </c:pt>
                <c:pt idx="2">
                  <c:v>1.19</c:v>
                </c:pt>
                <c:pt idx="3">
                  <c:v>1.1859999999999999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FC-4A9A-8AA1-F6CCCB7EEC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7490392"/>
        <c:axId val="607493344"/>
      </c:barChart>
      <c:catAx>
        <c:axId val="607490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07493344"/>
        <c:crosses val="autoZero"/>
        <c:auto val="1"/>
        <c:lblAlgn val="ctr"/>
        <c:lblOffset val="100"/>
        <c:noMultiLvlLbl val="0"/>
      </c:catAx>
      <c:valAx>
        <c:axId val="607493344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07490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'Ark1'!$A$4</c:f>
              <c:strCache>
                <c:ptCount val="1"/>
                <c:pt idx="0">
                  <c:v>Projekter og programmer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'Ark1'!$B$3:$E$3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Budget 2019</c:v>
                </c:pt>
                <c:pt idx="3">
                  <c:v>Budget 2020</c:v>
                </c:pt>
              </c:strCache>
            </c:strRef>
          </c:cat>
          <c:val>
            <c:numRef>
              <c:f>'Ark1'!$B$4:$E$4</c:f>
              <c:numCache>
                <c:formatCode>General</c:formatCode>
                <c:ptCount val="4"/>
                <c:pt idx="0">
                  <c:v>10.286999999999999</c:v>
                </c:pt>
                <c:pt idx="1">
                  <c:v>10.715999999999999</c:v>
                </c:pt>
                <c:pt idx="2">
                  <c:v>12.536</c:v>
                </c:pt>
                <c:pt idx="3">
                  <c:v>11.668000000000001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FC-4A9A-8AA1-F6CCCB7EEC5A}"/>
            </c:ext>
          </c:extLst>
        </c:ser>
        <c:ser>
          <c:idx val="1"/>
          <c:order val="1"/>
          <c:tx>
            <c:strRef>
              <c:f>'Ark1'!$A$5</c:f>
              <c:strCache>
                <c:ptCount val="1"/>
                <c:pt idx="0">
                  <c:v>Driftstilskud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'Ark1'!$B$3:$E$3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Budget 2019</c:v>
                </c:pt>
                <c:pt idx="3">
                  <c:v>Budget 2020</c:v>
                </c:pt>
              </c:strCache>
            </c:strRef>
          </c:cat>
          <c:val>
            <c:numRef>
              <c:f>'Ark1'!$B$5:$E$5</c:f>
              <c:numCache>
                <c:formatCode>General</c:formatCode>
                <c:ptCount val="4"/>
                <c:pt idx="0">
                  <c:v>9.9700000000000006</c:v>
                </c:pt>
                <c:pt idx="1">
                  <c:v>10.801</c:v>
                </c:pt>
                <c:pt idx="2">
                  <c:v>10.9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FC-4A9A-8AA1-F6CCCB7EEC5A}"/>
            </c:ext>
          </c:extLst>
        </c:ser>
        <c:ser>
          <c:idx val="2"/>
          <c:order val="2"/>
          <c:tx>
            <c:strRef>
              <c:f>'Ark1'!$A$6</c:f>
              <c:strCache>
                <c:ptCount val="1"/>
                <c:pt idx="0">
                  <c:v>Friluftsrådets tilskudsadministratin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'Ark1'!$B$3:$E$3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Budget 2019</c:v>
                </c:pt>
                <c:pt idx="3">
                  <c:v>Budget 2020</c:v>
                </c:pt>
              </c:strCache>
            </c:strRef>
          </c:cat>
          <c:val>
            <c:numRef>
              <c:f>'Ark1'!$B$6:$E$6</c:f>
              <c:numCache>
                <c:formatCode>General</c:formatCode>
                <c:ptCount val="4"/>
                <c:pt idx="0">
                  <c:v>6.181</c:v>
                </c:pt>
                <c:pt idx="1">
                  <c:v>3.8220000000000001</c:v>
                </c:pt>
                <c:pt idx="2">
                  <c:v>4.5860000000000003</c:v>
                </c:pt>
                <c:pt idx="3">
                  <c:v>4.5839999999999996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FC-4A9A-8AA1-F6CCCB7EEC5A}"/>
            </c:ext>
          </c:extLst>
        </c:ser>
        <c:ser>
          <c:idx val="3"/>
          <c:order val="3"/>
          <c:tx>
            <c:strRef>
              <c:f>'Ark1'!$A$7</c:f>
              <c:strCache>
                <c:ptCount val="1"/>
                <c:pt idx="0">
                  <c:v>Øvrigt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'Ark1'!$B$3:$E$3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Budget 2019</c:v>
                </c:pt>
                <c:pt idx="3">
                  <c:v>Budget 2020</c:v>
                </c:pt>
              </c:strCache>
            </c:strRef>
          </c:cat>
          <c:val>
            <c:numRef>
              <c:f>'Ark1'!$B$7:$E$7</c:f>
              <c:numCache>
                <c:formatCode>General</c:formatCode>
                <c:ptCount val="4"/>
                <c:pt idx="0">
                  <c:v>1.095</c:v>
                </c:pt>
                <c:pt idx="1">
                  <c:v>1.5809999999999997</c:v>
                </c:pt>
                <c:pt idx="2">
                  <c:v>1.19</c:v>
                </c:pt>
                <c:pt idx="3">
                  <c:v>1.1859999999999999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FC-4A9A-8AA1-F6CCCB7EEC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7490392"/>
        <c:axId val="607493344"/>
      </c:barChart>
      <c:catAx>
        <c:axId val="607490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07493344"/>
        <c:crosses val="autoZero"/>
        <c:auto val="1"/>
        <c:lblAlgn val="ctr"/>
        <c:lblOffset val="100"/>
        <c:noMultiLvlLbl val="0"/>
      </c:catAx>
      <c:valAx>
        <c:axId val="607493344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07490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'Ark1'!$A$4</c:f>
              <c:strCache>
                <c:ptCount val="1"/>
                <c:pt idx="0">
                  <c:v>Projekter og programmer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'Ark1'!$B$3:$E$3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Budget 2019</c:v>
                </c:pt>
                <c:pt idx="3">
                  <c:v>Budget 2020</c:v>
                </c:pt>
              </c:strCache>
            </c:strRef>
          </c:cat>
          <c:val>
            <c:numRef>
              <c:f>'Ark1'!$B$4:$E$4</c:f>
              <c:numCache>
                <c:formatCode>General</c:formatCode>
                <c:ptCount val="4"/>
                <c:pt idx="0">
                  <c:v>10.286999999999999</c:v>
                </c:pt>
                <c:pt idx="1">
                  <c:v>10.715999999999999</c:v>
                </c:pt>
                <c:pt idx="2">
                  <c:v>12.536</c:v>
                </c:pt>
                <c:pt idx="3">
                  <c:v>11.668000000000001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FC-4A9A-8AA1-F6CCCB7EEC5A}"/>
            </c:ext>
          </c:extLst>
        </c:ser>
        <c:ser>
          <c:idx val="1"/>
          <c:order val="1"/>
          <c:tx>
            <c:strRef>
              <c:f>'Ark1'!$A$5</c:f>
              <c:strCache>
                <c:ptCount val="1"/>
                <c:pt idx="0">
                  <c:v>Driftstilskud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'Ark1'!$B$3:$E$3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Budget 2019</c:v>
                </c:pt>
                <c:pt idx="3">
                  <c:v>Budget 2020</c:v>
                </c:pt>
              </c:strCache>
            </c:strRef>
          </c:cat>
          <c:val>
            <c:numRef>
              <c:f>'Ark1'!$B$5:$E$5</c:f>
              <c:numCache>
                <c:formatCode>General</c:formatCode>
                <c:ptCount val="4"/>
                <c:pt idx="0">
                  <c:v>9.9700000000000006</c:v>
                </c:pt>
                <c:pt idx="1">
                  <c:v>10.801</c:v>
                </c:pt>
                <c:pt idx="2">
                  <c:v>10.9</c:v>
                </c:pt>
                <c:pt idx="3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FC-4A9A-8AA1-F6CCCB7EEC5A}"/>
            </c:ext>
          </c:extLst>
        </c:ser>
        <c:ser>
          <c:idx val="2"/>
          <c:order val="2"/>
          <c:tx>
            <c:strRef>
              <c:f>'Ark1'!$A$6</c:f>
              <c:strCache>
                <c:ptCount val="1"/>
                <c:pt idx="0">
                  <c:v>Friluftsrådets tilskudsadministratin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'Ark1'!$B$3:$E$3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Budget 2019</c:v>
                </c:pt>
                <c:pt idx="3">
                  <c:v>Budget 2020</c:v>
                </c:pt>
              </c:strCache>
            </c:strRef>
          </c:cat>
          <c:val>
            <c:numRef>
              <c:f>'Ark1'!$B$6:$E$6</c:f>
              <c:numCache>
                <c:formatCode>General</c:formatCode>
                <c:ptCount val="4"/>
                <c:pt idx="0">
                  <c:v>6.181</c:v>
                </c:pt>
                <c:pt idx="1">
                  <c:v>3.8220000000000001</c:v>
                </c:pt>
                <c:pt idx="2">
                  <c:v>4.5860000000000003</c:v>
                </c:pt>
                <c:pt idx="3">
                  <c:v>4.5839999999999996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7FC-4A9A-8AA1-F6CCCB7EEC5A}"/>
            </c:ext>
          </c:extLst>
        </c:ser>
        <c:ser>
          <c:idx val="3"/>
          <c:order val="3"/>
          <c:tx>
            <c:strRef>
              <c:f>'Ark1'!$A$7</c:f>
              <c:strCache>
                <c:ptCount val="1"/>
                <c:pt idx="0">
                  <c:v>Øvrigt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'Ark1'!$B$3:$E$3</c:f>
              <c:strCache>
                <c:ptCount val="4"/>
                <c:pt idx="0">
                  <c:v>2017</c:v>
                </c:pt>
                <c:pt idx="1">
                  <c:v>2018</c:v>
                </c:pt>
                <c:pt idx="2">
                  <c:v>Budget 2019</c:v>
                </c:pt>
                <c:pt idx="3">
                  <c:v>Budget 2020</c:v>
                </c:pt>
              </c:strCache>
            </c:strRef>
          </c:cat>
          <c:val>
            <c:numRef>
              <c:f>'Ark1'!$B$7:$E$7</c:f>
              <c:numCache>
                <c:formatCode>General</c:formatCode>
                <c:ptCount val="4"/>
                <c:pt idx="0">
                  <c:v>1.095</c:v>
                </c:pt>
                <c:pt idx="1">
                  <c:v>1.5809999999999997</c:v>
                </c:pt>
                <c:pt idx="2">
                  <c:v>1.19</c:v>
                </c:pt>
                <c:pt idx="3">
                  <c:v>1.1859999999999999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7FC-4A9A-8AA1-F6CCCB7EEC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07490392"/>
        <c:axId val="607493344"/>
      </c:barChart>
      <c:catAx>
        <c:axId val="607490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07493344"/>
        <c:crosses val="autoZero"/>
        <c:auto val="1"/>
        <c:lblAlgn val="ctr"/>
        <c:lblOffset val="100"/>
        <c:noMultiLvlLbl val="0"/>
      </c:catAx>
      <c:valAx>
        <c:axId val="607493344"/>
        <c:scaling>
          <c:orientation val="minMax"/>
          <c:max val="3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607490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0.92708</cdr:x>
      <cdr:y>0.59754</cdr:y>
    </cdr:from>
    <cdr:to>
      <cdr:x>0.9566</cdr:x>
      <cdr:y>0.67658</cdr:y>
    </cdr:to>
    <cdr:sp macro="" textlink="">
      <cdr:nvSpPr>
        <cdr:cNvPr id="2" name="Tekstfelt 1">
          <a:extLst xmlns:a="http://schemas.openxmlformats.org/drawingml/2006/main">
            <a:ext uri="{FF2B5EF4-FFF2-40B4-BE49-F238E27FC236}">
              <a16:creationId xmlns:a16="http://schemas.microsoft.com/office/drawing/2014/main" id="{E1CDDA9F-0002-49A5-8E3E-3833833470B5}"/>
            </a:ext>
          </a:extLst>
        </cdr:cNvPr>
        <cdr:cNvSpPr txBox="1"/>
      </cdr:nvSpPr>
      <cdr:spPr>
        <a:xfrm xmlns:a="http://schemas.openxmlformats.org/drawingml/2006/main">
          <a:off x="9748844" y="2600077"/>
          <a:ext cx="310393" cy="3439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da-DK" sz="2800" b="1" dirty="0"/>
            <a:t>?</a:t>
          </a:r>
          <a:endParaRPr lang="da-DK" sz="1100" b="1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3AA682-E6C5-4E9C-B053-FB42BB8D8917}" type="datetimeFigureOut">
              <a:rPr lang="da-DK" smtClean="0"/>
              <a:pPr/>
              <a:t>24-05-2019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BF6CF3-87FE-4322-B0BC-46F409ED7E99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82440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65D160-03B6-4B89-89E0-1A59460AB09B}" type="datetimeFigureOut">
              <a:rPr lang="da-DK" smtClean="0"/>
              <a:pPr/>
              <a:t>24-05-2019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B90399-2F8A-4688-9FC7-B111EAE1A49B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180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pitchFamily="1" charset="-128"/>
                <a:cs typeface="+mn-cs"/>
              </a:rPr>
              <a:t>Flere kommuner skal politisk fastsætte målsætningerne for arbejdet med friluftsliv.</a:t>
            </a:r>
          </a:p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0CEDB-4044-4109-AB79-9F8FC9A01443}" type="slidenum">
              <a:rPr lang="da-DK" smtClean="0"/>
              <a:pPr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51937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Sidste år fremlagde vi jo en fokuseret udgave af strategien, der skulle konkretisere arbejdet i den sidste periode af den ”store” strategi fra 2013-2020. </a:t>
            </a:r>
          </a:p>
          <a:p>
            <a:endParaRPr lang="da-DK" dirty="0"/>
          </a:p>
          <a:p>
            <a:r>
              <a:rPr lang="da-DK" dirty="0"/>
              <a:t>Der var fem fokuserede temaer, som vi arbejder med - og det gør vi fortsat. </a:t>
            </a:r>
          </a:p>
          <a:p>
            <a:endParaRPr lang="da-DK" dirty="0"/>
          </a:p>
          <a:p>
            <a:r>
              <a:rPr lang="da-DK" dirty="0"/>
              <a:t>Derfor vil jeg også sige noget kort om, hvad vi arbejder med under hvert strategisk tema. </a:t>
            </a:r>
          </a:p>
          <a:p>
            <a:r>
              <a:rPr lang="da-DK" dirty="0"/>
              <a:t>Den</a:t>
            </a:r>
            <a:r>
              <a:rPr lang="da-DK" baseline="0" dirty="0"/>
              <a:t> måde vi arbejder med temaerne på er stadig ved politisk interessevaretagelse, konkrete projekter og gennem ”organisering” det vil sige at understøtte fællesskaber og samle interesser.</a:t>
            </a:r>
            <a:endParaRPr lang="da-DK" dirty="0"/>
          </a:p>
          <a:p>
            <a:endParaRPr lang="da-DK" dirty="0"/>
          </a:p>
          <a:p>
            <a:r>
              <a:rPr lang="da-DK" dirty="0"/>
              <a:t>Men når det er sagt så</a:t>
            </a:r>
            <a:r>
              <a:rPr lang="da-DK" baseline="0" dirty="0"/>
              <a:t> bliver 2019 også startskuddet til at udvikl en ny strategi, der skal afløse 2020-strategien.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8B90399-2F8A-4688-9FC7-B111EAE1A49B}" type="slidenum">
              <a:rPr lang="da-DK" smtClean="0"/>
              <a:pPr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3912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i="1" u="sng" dirty="0"/>
              <a:t>Formål med slide:</a:t>
            </a:r>
            <a:r>
              <a:rPr lang="da-DK" i="1" u="none" baseline="0" dirty="0"/>
              <a:t> At få deltagerne til at forholde sig til elementer i den nye lokale struktur gennem diskussion og drøfte de nye muligheder</a:t>
            </a:r>
            <a:endParaRPr lang="da-DK" i="1" u="sng" baseline="0" dirty="0"/>
          </a:p>
          <a:p>
            <a:endParaRPr lang="da-DK" u="none" baseline="0" dirty="0"/>
          </a:p>
          <a:p>
            <a:r>
              <a:rPr lang="da-DK" u="sng" baseline="0" dirty="0"/>
              <a:t>Talenoter:</a:t>
            </a:r>
            <a:endParaRPr lang="da-DK" u="none" baseline="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Nu er det jeres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tur til at drøfte den nye struktur og de muligheder, der ligger i at arbejde på en anderledes måde. </a:t>
            </a:r>
            <a:r>
              <a:rPr lang="da-DK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da-DK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åbne for en diskussion af den nye struktur er der her nogle spørgsmål, som I skal drøfte i grupper. Sæt jer sammen i grupper af ca. fire-fem personer på tværs af kredse. Være gerne så konkret som overhovedet muligt, og tag meget gerne udgangspunkt i jeres lokale kontekst og de lokale opgaver og udfordringer, som I har, når I diskuterer spørgsmålene. Fx hvordan skaber vi en god kontakt til lokalforeningerne i jeres område, hvilke relevante sager, emner eller områder kunne der dannes temagrupper omkring osv.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>
                <a:solidFill>
                  <a:srgbClr val="FF0000"/>
                </a:solidFill>
              </a:rPr>
              <a:t>Der nævnes kort et par konkrete lokale eksempler på typer af temagrupper og eksempler på, hvordan man kan være opsøgende og mobilisere bl.a. lokalforeningerne til at spille en aktiv rolle i det lokale Friluftsråd.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>
                <a:solidFill>
                  <a:srgbClr val="FF0000"/>
                </a:solidFill>
              </a:rPr>
              <a:t>Eksempler</a:t>
            </a:r>
            <a:r>
              <a:rPr lang="da-DK" baseline="0" dirty="0">
                <a:solidFill>
                  <a:srgbClr val="FF0000"/>
                </a:solidFill>
              </a:rPr>
              <a:t> på temagrupper kan være konkrete lokale sager eller fx </a:t>
            </a:r>
            <a:r>
              <a:rPr lang="da-DK" i="1" dirty="0">
                <a:latin typeface="Dancer Pro Book" panose="02000000000000000000" pitchFamily="50" charset="0"/>
              </a:rPr>
              <a:t>Friluftsliv og folkesundhed, adgangssager, kommunikation og synliggørelse af FR, stiforløb, høringssvar, oprettelse af Naturpark etc.</a:t>
            </a:r>
            <a:endParaRPr lang="da-DK" dirty="0">
              <a:solidFill>
                <a:srgbClr val="FF0000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>
              <a:solidFill>
                <a:srgbClr val="FF0000"/>
              </a:solidFill>
            </a:endParaRPr>
          </a:p>
          <a:p>
            <a:endParaRPr lang="da-DK" u="sng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CEC8B-948C-4CB8-B58E-4DDA5DB00BF9}" type="slidenum">
              <a:rPr lang="da-DK" smtClean="0"/>
              <a:pPr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73599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i="1" u="sng" dirty="0"/>
              <a:t>Formål med slide:</a:t>
            </a:r>
            <a:r>
              <a:rPr lang="da-DK" i="1" u="sng" baseline="0" dirty="0"/>
              <a:t> </a:t>
            </a:r>
            <a:r>
              <a:rPr lang="da-DK" i="1" u="none" baseline="0" dirty="0"/>
              <a:t>At samle op på diskussionen og bringe de emner, ideer og spørgsmål frem, som er opstået i grupperne</a:t>
            </a:r>
          </a:p>
          <a:p>
            <a:endParaRPr lang="da-DK" u="none" baseline="0" dirty="0"/>
          </a:p>
          <a:p>
            <a:pPr marL="0" indent="0">
              <a:lnSpc>
                <a:spcPct val="100000"/>
              </a:lnSpc>
              <a:buNone/>
            </a:pPr>
            <a:endParaRPr lang="da-DK" sz="1200" dirty="0">
              <a:latin typeface="Dancer Pro Book" panose="02000000000000000000" pitchFamily="50" charset="0"/>
            </a:endParaRPr>
          </a:p>
          <a:p>
            <a:pPr marL="0" indent="0">
              <a:lnSpc>
                <a:spcPct val="100000"/>
              </a:lnSpc>
              <a:buNone/>
            </a:pPr>
            <a:endParaRPr lang="da-DK" sz="1200" dirty="0">
              <a:latin typeface="Dancer Pro Book" panose="02000000000000000000" pitchFamily="50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CEC8B-948C-4CB8-B58E-4DDA5DB00BF9}" type="slidenum">
              <a:rPr lang="da-DK" smtClean="0"/>
              <a:pPr/>
              <a:t>34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31816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CEC8B-948C-4CB8-B58E-4DDA5DB00BF9}" type="slidenum">
              <a:rPr lang="da-DK" smtClean="0"/>
              <a:pPr/>
              <a:t>39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76081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5CEC8B-948C-4CB8-B58E-4DDA5DB00BF9}" type="slidenum">
              <a:rPr lang="da-DK" smtClean="0"/>
              <a:pPr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88346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0CEDB-4044-4109-AB79-9F8FC9A01443}" type="slidenum">
              <a:rPr lang="da-DK" smtClean="0"/>
              <a:pPr/>
              <a:t>66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22829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Naturplan DK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50CEDB-4044-4109-AB79-9F8FC9A01443}" type="slidenum">
              <a:rPr lang="da-DK" smtClean="0"/>
              <a:pPr/>
              <a:t>67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4831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2D2F-C689-4B20-A83A-F4FEE8A54AC8}" type="datetimeFigureOut">
              <a:rPr lang="da-DK" smtClean="0"/>
              <a:pPr/>
              <a:t>24-05-2019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4E51-9328-4F89-85B4-2ABDC992802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96261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2D2F-C689-4B20-A83A-F4FEE8A54AC8}" type="datetimeFigureOut">
              <a:rPr lang="da-DK" smtClean="0"/>
              <a:pPr/>
              <a:t>24-05-2019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4E51-9328-4F89-85B4-2ABDC992802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18237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2D2F-C689-4B20-A83A-F4FEE8A54AC8}" type="datetimeFigureOut">
              <a:rPr lang="da-DK" smtClean="0"/>
              <a:pPr/>
              <a:t>24-05-2019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4E51-9328-4F89-85B4-2ABDC992802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02977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billede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44859" y="1825625"/>
            <a:ext cx="9556595" cy="77946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1144859" y="2605087"/>
            <a:ext cx="9556595" cy="3208415"/>
          </a:xfrm>
        </p:spPr>
        <p:txBody>
          <a:bodyPr>
            <a:normAutofit/>
          </a:bodyPr>
          <a:lstStyle>
            <a:lvl1pPr marL="285750" indent="-285750">
              <a:spcBef>
                <a:spcPts val="1800"/>
              </a:spcBef>
              <a:buFont typeface="Arial" panose="020B0604020202020204" pitchFamily="34" charset="0"/>
              <a:buChar char="•"/>
              <a:defRPr sz="1700"/>
            </a:lvl1pPr>
            <a:lvl2pPr marL="742950" indent="-285750">
              <a:spcBef>
                <a:spcPts val="1800"/>
              </a:spcBef>
              <a:buFont typeface="Arial" panose="020B0604020202020204" pitchFamily="34" charset="0"/>
              <a:buChar char="•"/>
              <a:defRPr sz="1700"/>
            </a:lvl2pPr>
            <a:lvl3pPr marL="1200150" indent="-285750">
              <a:spcBef>
                <a:spcPts val="1800"/>
              </a:spcBef>
              <a:buFont typeface="Arial" panose="020B0604020202020204" pitchFamily="34" charset="0"/>
              <a:buChar char="•"/>
              <a:defRPr sz="1700"/>
            </a:lvl3pPr>
            <a:lvl4pPr marL="1657350" indent="-285750">
              <a:spcBef>
                <a:spcPts val="1800"/>
              </a:spcBef>
              <a:buFont typeface="Arial" panose="020B0604020202020204" pitchFamily="34" charset="0"/>
              <a:buChar char="•"/>
              <a:defRPr sz="1700"/>
            </a:lvl4pPr>
            <a:lvl5pPr marL="2114550" indent="-285750">
              <a:spcBef>
                <a:spcPts val="1800"/>
              </a:spcBef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08816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1144859" y="1793289"/>
            <a:ext cx="10208941" cy="4020213"/>
          </a:xfrm>
        </p:spPr>
        <p:txBody>
          <a:bodyPr>
            <a:normAutofit/>
          </a:bodyPr>
          <a:lstStyle>
            <a:lvl1pPr marL="285750" indent="-285750">
              <a:spcBef>
                <a:spcPts val="1800"/>
              </a:spcBef>
              <a:buFont typeface="Arial" panose="020B0604020202020204" pitchFamily="34" charset="0"/>
              <a:buChar char="•"/>
              <a:defRPr sz="1700"/>
            </a:lvl1pPr>
            <a:lvl2pPr marL="742950" indent="-285750">
              <a:spcBef>
                <a:spcPts val="1800"/>
              </a:spcBef>
              <a:buFont typeface="Arial" panose="020B0604020202020204" pitchFamily="34" charset="0"/>
              <a:buChar char="•"/>
              <a:defRPr sz="1700"/>
            </a:lvl2pPr>
            <a:lvl3pPr marL="1200150" indent="-285750">
              <a:spcBef>
                <a:spcPts val="1800"/>
              </a:spcBef>
              <a:buFont typeface="Arial" panose="020B0604020202020204" pitchFamily="34" charset="0"/>
              <a:buChar char="•"/>
              <a:defRPr sz="1700"/>
            </a:lvl3pPr>
            <a:lvl4pPr marL="1657350" indent="-285750">
              <a:spcBef>
                <a:spcPts val="1800"/>
              </a:spcBef>
              <a:buFont typeface="Arial" panose="020B0604020202020204" pitchFamily="34" charset="0"/>
              <a:buChar char="•"/>
              <a:defRPr sz="1700"/>
            </a:lvl4pPr>
            <a:lvl5pPr marL="2114550" indent="-285750">
              <a:spcBef>
                <a:spcPts val="1800"/>
              </a:spcBef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08741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dsholder til tekst 20"/>
          <p:cNvSpPr>
            <a:spLocks noGrp="1"/>
          </p:cNvSpPr>
          <p:nvPr>
            <p:ph type="body" sz="quarter" idx="10" hasCustomPrompt="1"/>
          </p:nvPr>
        </p:nvSpPr>
        <p:spPr>
          <a:xfrm>
            <a:off x="874390" y="408210"/>
            <a:ext cx="10450513" cy="1257302"/>
          </a:xfrm>
        </p:spPr>
        <p:txBody>
          <a:bodyPr>
            <a:noAutofit/>
          </a:bodyPr>
          <a:lstStyle>
            <a:lvl1pPr marL="0" indent="0" algn="ctr">
              <a:buNone/>
              <a:defRPr sz="94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22" name="Pladsholder til tekst 20"/>
          <p:cNvSpPr>
            <a:spLocks noGrp="1"/>
          </p:cNvSpPr>
          <p:nvPr>
            <p:ph type="body" sz="quarter" idx="11" hasCustomPrompt="1"/>
          </p:nvPr>
        </p:nvSpPr>
        <p:spPr>
          <a:xfrm>
            <a:off x="874390" y="1842414"/>
            <a:ext cx="10450513" cy="582380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da-DK" dirty="0"/>
              <a:t>Mellemrubrik</a:t>
            </a:r>
          </a:p>
        </p:txBody>
      </p:sp>
    </p:spTree>
    <p:extLst>
      <p:ext uri="{BB962C8B-B14F-4D97-AF65-F5344CB8AC3E}">
        <p14:creationId xmlns:p14="http://schemas.microsoft.com/office/powerpoint/2010/main" val="5755889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38600" y="1594805"/>
            <a:ext cx="6662854" cy="779463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da-DK"/>
              <a:t>Klik for at redigere i master</a:t>
            </a:r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038600" y="2374267"/>
            <a:ext cx="7315200" cy="3208415"/>
          </a:xfrm>
        </p:spPr>
        <p:txBody>
          <a:bodyPr>
            <a:normAutofit/>
          </a:bodyPr>
          <a:lstStyle>
            <a:lvl1pPr marL="285750" indent="-285750">
              <a:spcBef>
                <a:spcPts val="1800"/>
              </a:spcBef>
              <a:buFont typeface="Arial" panose="020B0604020202020204" pitchFamily="34" charset="0"/>
              <a:buChar char="•"/>
              <a:defRPr sz="1700"/>
            </a:lvl1pPr>
            <a:lvl2pPr marL="742950" indent="-285750">
              <a:spcBef>
                <a:spcPts val="1800"/>
              </a:spcBef>
              <a:buFont typeface="Arial" panose="020B0604020202020204" pitchFamily="34" charset="0"/>
              <a:buChar char="•"/>
              <a:defRPr sz="1700"/>
            </a:lvl2pPr>
            <a:lvl3pPr marL="1200150" indent="-285750">
              <a:spcBef>
                <a:spcPts val="1800"/>
              </a:spcBef>
              <a:buFont typeface="Arial" panose="020B0604020202020204" pitchFamily="34" charset="0"/>
              <a:buChar char="•"/>
              <a:defRPr sz="1700"/>
            </a:lvl3pPr>
            <a:lvl4pPr marL="1657350" indent="-285750">
              <a:spcBef>
                <a:spcPts val="1800"/>
              </a:spcBef>
              <a:buFont typeface="Arial" panose="020B0604020202020204" pitchFamily="34" charset="0"/>
              <a:buChar char="•"/>
              <a:defRPr sz="1700"/>
            </a:lvl4pPr>
            <a:lvl5pPr marL="2114550" indent="-285750">
              <a:spcBef>
                <a:spcPts val="1800"/>
              </a:spcBef>
              <a:buFont typeface="Arial" panose="020B0604020202020204" pitchFamily="34" charset="0"/>
              <a:buChar char="•"/>
              <a:defRPr sz="1700"/>
            </a:lvl5pPr>
          </a:lstStyle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billede 3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3416300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</p:spTree>
    <p:extLst>
      <p:ext uri="{BB962C8B-B14F-4D97-AF65-F5344CB8AC3E}">
        <p14:creationId xmlns:p14="http://schemas.microsoft.com/office/powerpoint/2010/main" val="2694507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2D2F-C689-4B20-A83A-F4FEE8A54AC8}" type="datetimeFigureOut">
              <a:rPr lang="da-DK" smtClean="0"/>
              <a:pPr/>
              <a:t>24-05-2019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4E51-9328-4F89-85B4-2ABDC992802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11468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2D2F-C689-4B20-A83A-F4FEE8A54AC8}" type="datetimeFigureOut">
              <a:rPr lang="da-DK" smtClean="0"/>
              <a:pPr/>
              <a:t>24-05-2019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4E51-9328-4F89-85B4-2ABDC992802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6708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2D2F-C689-4B20-A83A-F4FEE8A54AC8}" type="datetimeFigureOut">
              <a:rPr lang="da-DK" smtClean="0"/>
              <a:pPr/>
              <a:t>24-05-2019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4E51-9328-4F89-85B4-2ABDC992802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323223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2D2F-C689-4B20-A83A-F4FEE8A54AC8}" type="datetimeFigureOut">
              <a:rPr lang="da-DK" smtClean="0"/>
              <a:pPr/>
              <a:t>24-05-2019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4E51-9328-4F89-85B4-2ABDC992802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23515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2D2F-C689-4B20-A83A-F4FEE8A54AC8}" type="datetimeFigureOut">
              <a:rPr lang="da-DK" smtClean="0"/>
              <a:pPr/>
              <a:t>24-05-2019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4E51-9328-4F89-85B4-2ABDC992802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14353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2D2F-C689-4B20-A83A-F4FEE8A54AC8}" type="datetimeFigureOut">
              <a:rPr lang="da-DK" smtClean="0"/>
              <a:pPr/>
              <a:t>24-05-2019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4E51-9328-4F89-85B4-2ABDC992802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43993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2D2F-C689-4B20-A83A-F4FEE8A54AC8}" type="datetimeFigureOut">
              <a:rPr lang="da-DK" smtClean="0"/>
              <a:pPr/>
              <a:t>24-05-2019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4E51-9328-4F89-85B4-2ABDC992802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1331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62D2F-C689-4B20-A83A-F4FEE8A54AC8}" type="datetimeFigureOut">
              <a:rPr lang="da-DK" smtClean="0"/>
              <a:pPr/>
              <a:t>24-05-2019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74E51-9328-4F89-85B4-2ABDC992802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597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62D2F-C689-4B20-A83A-F4FEE8A54AC8}" type="datetimeFigureOut">
              <a:rPr lang="da-DK" smtClean="0"/>
              <a:pPr/>
              <a:t>24-05-2019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74E51-9328-4F89-85B4-2ABDC9928024}" type="slidenum">
              <a:rPr lang="da-DK" smtClean="0"/>
              <a:pPr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0422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6" r:id="rId13"/>
    <p:sldLayoutId id="2147483667" r:id="rId14"/>
    <p:sldLayoutId id="2147483668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7.png"/><Relationship Id="rId7" Type="http://schemas.openxmlformats.org/officeDocument/2006/relationships/image" Target="../media/image3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37.png"/><Relationship Id="rId4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8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44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38.jpeg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g"/><Relationship Id="rId7" Type="http://schemas.openxmlformats.org/officeDocument/2006/relationships/image" Target="../media/image4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4878176"/>
          </a:xfrm>
        </p:spPr>
      </p:pic>
      <p:pic>
        <p:nvPicPr>
          <p:cNvPr id="5" name="Pladsholder til indhold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5"/>
          <a:stretch/>
        </p:blipFill>
        <p:spPr>
          <a:xfrm>
            <a:off x="0" y="4441914"/>
            <a:ext cx="12242869" cy="2421913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695627" y="3815383"/>
            <a:ext cx="103316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b="1" dirty="0">
                <a:solidFill>
                  <a:schemeClr val="tx2"/>
                </a:solidFill>
                <a:latin typeface="Dancer Pro Bold" panose="02000000000000000000" pitchFamily="50" charset="0"/>
              </a:rPr>
              <a:t>Velkommen til </a:t>
            </a:r>
          </a:p>
          <a:p>
            <a:r>
              <a:rPr lang="da-DK" sz="5400" b="1" dirty="0">
                <a:solidFill>
                  <a:schemeClr val="tx2"/>
                </a:solidFill>
                <a:latin typeface="Dancer Pro Bold" panose="02000000000000000000" pitchFamily="50" charset="0"/>
              </a:rPr>
              <a:t>generalforsamling 2019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1787434" y="5945393"/>
            <a:ext cx="50232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/>
              <a:t>#</a:t>
            </a:r>
            <a:r>
              <a:rPr lang="da-DK" sz="3200" b="1" dirty="0" err="1"/>
              <a:t>friluftslivforalle</a:t>
            </a:r>
            <a:r>
              <a:rPr lang="da-DK" sz="3200" b="1" dirty="0"/>
              <a:t> </a:t>
            </a:r>
            <a:endParaRPr lang="da-DK" b="1" dirty="0">
              <a:solidFill>
                <a:schemeClr val="tx2"/>
              </a:solidFill>
            </a:endParaRP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011" y="5822529"/>
            <a:ext cx="1228344" cy="542544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4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7" t="7281" b="6994"/>
          <a:stretch/>
        </p:blipFill>
        <p:spPr>
          <a:xfrm>
            <a:off x="-64008" y="-138922"/>
            <a:ext cx="12302839" cy="7015210"/>
          </a:xfrm>
        </p:spPr>
      </p:pic>
      <p:pic>
        <p:nvPicPr>
          <p:cNvPr id="4" name="Pladsholder til indhold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  <a:prstGeom prst="rect">
            <a:avLst/>
          </a:prstGeom>
        </p:spPr>
      </p:pic>
      <p:pic>
        <p:nvPicPr>
          <p:cNvPr id="7" name="Pladsholder til indhold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-64008" y="-101498"/>
            <a:ext cx="12192000" cy="3470181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  <p:sp>
        <p:nvSpPr>
          <p:cNvPr id="10" name="Titel 9"/>
          <p:cNvSpPr txBox="1">
            <a:spLocks noGrp="1"/>
          </p:cNvSpPr>
          <p:nvPr>
            <p:ph type="title"/>
          </p:nvPr>
        </p:nvSpPr>
        <p:spPr>
          <a:xfrm>
            <a:off x="829611" y="304511"/>
            <a:ext cx="10075194" cy="23360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b="1" dirty="0">
                <a:solidFill>
                  <a:schemeClr val="bg1"/>
                </a:solidFill>
                <a:latin typeface="+mn-lt"/>
              </a:rPr>
              <a:t>3. Fremlæggelse af den reviderede</a:t>
            </a:r>
          </a:p>
          <a:p>
            <a:r>
              <a:rPr lang="da-DK" sz="5400" b="1" dirty="0">
                <a:solidFill>
                  <a:schemeClr val="bg1"/>
                </a:solidFill>
                <a:latin typeface="+mn-lt"/>
              </a:rPr>
              <a:t>finansielle årsrapport </a:t>
            </a:r>
            <a:r>
              <a:rPr lang="da-DK" sz="5400" b="1" dirty="0" smtClean="0">
                <a:solidFill>
                  <a:schemeClr val="bg1"/>
                </a:solidFill>
                <a:latin typeface="+mn-lt"/>
              </a:rPr>
              <a:t>for 2018 </a:t>
            </a:r>
            <a:r>
              <a:rPr lang="da-DK" sz="5400" b="1" dirty="0">
                <a:solidFill>
                  <a:schemeClr val="bg1"/>
                </a:solidFill>
                <a:latin typeface="+mn-lt"/>
              </a:rPr>
              <a:t>til </a:t>
            </a:r>
          </a:p>
          <a:p>
            <a:r>
              <a:rPr lang="da-DK" sz="5400" b="1" dirty="0">
                <a:solidFill>
                  <a:schemeClr val="bg1"/>
                </a:solidFill>
                <a:latin typeface="+mn-lt"/>
              </a:rPr>
              <a:t>godkendelse  </a:t>
            </a:r>
          </a:p>
        </p:txBody>
      </p:sp>
    </p:spTree>
    <p:extLst>
      <p:ext uri="{BB962C8B-B14F-4D97-AF65-F5344CB8AC3E}">
        <p14:creationId xmlns:p14="http://schemas.microsoft.com/office/powerpoint/2010/main" val="28893818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indho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-23752" y="-432655"/>
            <a:ext cx="12192000" cy="3470181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851619" y="135277"/>
            <a:ext cx="100040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4800" b="1" dirty="0" smtClean="0">
                <a:latin typeface="Calibri" panose="020F0502020204030204" pitchFamily="34" charset="0"/>
              </a:rPr>
              <a:t>3. Regnskab </a:t>
            </a:r>
            <a:r>
              <a:rPr lang="da-DK" sz="4800" b="1" dirty="0">
                <a:latin typeface="Calibri" panose="020F0502020204030204" pitchFamily="34" charset="0"/>
              </a:rPr>
              <a:t>2018 - hovedtal</a:t>
            </a:r>
          </a:p>
        </p:txBody>
      </p:sp>
      <p:pic>
        <p:nvPicPr>
          <p:cNvPr id="12" name="Pladsholder til indho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2" y="5533292"/>
            <a:ext cx="12217321" cy="132470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613" y="5683064"/>
            <a:ext cx="1996573" cy="881861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025236" y="1801091"/>
            <a:ext cx="983038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				</a:t>
            </a:r>
            <a:r>
              <a:rPr lang="da-DK" sz="2800" b="1" dirty="0"/>
              <a:t>Resultat</a:t>
            </a:r>
            <a:r>
              <a:rPr lang="da-DK" sz="2800" dirty="0"/>
              <a:t>		Budget</a:t>
            </a:r>
          </a:p>
          <a:p>
            <a:r>
              <a:rPr lang="da-DK" sz="2800" dirty="0"/>
              <a:t> </a:t>
            </a:r>
          </a:p>
          <a:p>
            <a:r>
              <a:rPr lang="da-DK" sz="2800" b="1" dirty="0"/>
              <a:t>Omsætning: 		26,9 mio. kr. </a:t>
            </a:r>
            <a:r>
              <a:rPr lang="da-DK" sz="2800" dirty="0"/>
              <a:t>	26,1 mio. kr.</a:t>
            </a:r>
            <a:r>
              <a:rPr lang="da-DK" sz="2800" b="1" dirty="0"/>
              <a:t>	</a:t>
            </a:r>
            <a:r>
              <a:rPr lang="da-DK" sz="2800" dirty="0"/>
              <a:t> </a:t>
            </a:r>
          </a:p>
          <a:p>
            <a:r>
              <a:rPr lang="da-DK" sz="2800" b="1" dirty="0"/>
              <a:t>Overskud: 			293 t.kr.	</a:t>
            </a:r>
            <a:r>
              <a:rPr lang="da-DK" sz="2800" dirty="0"/>
              <a:t>	155 t. kr.  </a:t>
            </a:r>
          </a:p>
          <a:p>
            <a:endParaRPr lang="da-DK" sz="2800" dirty="0"/>
          </a:p>
          <a:p>
            <a:endParaRPr lang="da-DK" sz="2800" dirty="0"/>
          </a:p>
          <a:p>
            <a:r>
              <a:rPr lang="da-DK" sz="2800" b="1" dirty="0"/>
              <a:t>Disponibel egenkapital:	12,6 millioner </a:t>
            </a:r>
            <a:r>
              <a:rPr lang="da-DK" sz="2800" dirty="0"/>
              <a:t>	</a:t>
            </a:r>
          </a:p>
          <a:p>
            <a:endParaRPr lang="da-DK" sz="2800" dirty="0"/>
          </a:p>
          <a:p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2586514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indho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-13579"/>
            <a:ext cx="12192000" cy="3470181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851619" y="135277"/>
            <a:ext cx="100040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b="1" dirty="0">
                <a:latin typeface="Calibri" panose="020F0502020204030204" pitchFamily="34" charset="0"/>
              </a:rPr>
              <a:t>2018</a:t>
            </a:r>
          </a:p>
        </p:txBody>
      </p:sp>
      <p:pic>
        <p:nvPicPr>
          <p:cNvPr id="12" name="Pladsholder til indho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2" y="5533292"/>
            <a:ext cx="12217321" cy="132470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613" y="5683064"/>
            <a:ext cx="1996573" cy="881861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2132956" y="1547419"/>
            <a:ext cx="1795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Indtægter</a:t>
            </a:r>
          </a:p>
          <a:p>
            <a:endParaRPr lang="da-DK" sz="2400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551EF42-2F0C-4386-98D1-8BC564E6B91A}"/>
              </a:ext>
            </a:extLst>
          </p:cNvPr>
          <p:cNvSpPr/>
          <p:nvPr/>
        </p:nvSpPr>
        <p:spPr>
          <a:xfrm>
            <a:off x="1971735" y="2091690"/>
            <a:ext cx="1795244" cy="622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Driftstilskud</a:t>
            </a:r>
          </a:p>
          <a:p>
            <a:pPr algn="ctr"/>
            <a:r>
              <a:rPr lang="da-DK" b="1" dirty="0" smtClean="0">
                <a:solidFill>
                  <a:schemeClr val="tx1"/>
                </a:solidFill>
              </a:rPr>
              <a:t>10,8</a:t>
            </a:r>
            <a:endParaRPr lang="da-DK" b="1" dirty="0">
              <a:solidFill>
                <a:schemeClr val="tx1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0D0A527-99C6-4B2F-B26E-A44EF40E1424}"/>
              </a:ext>
            </a:extLst>
          </p:cNvPr>
          <p:cNvSpPr/>
          <p:nvPr/>
        </p:nvSpPr>
        <p:spPr>
          <a:xfrm>
            <a:off x="1971735" y="2771002"/>
            <a:ext cx="1795244" cy="8833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Projekter og programmer</a:t>
            </a:r>
          </a:p>
          <a:p>
            <a:pPr algn="ctr"/>
            <a:r>
              <a:rPr lang="da-DK" b="1" dirty="0">
                <a:solidFill>
                  <a:schemeClr val="tx1"/>
                </a:solidFill>
              </a:rPr>
              <a:t>10,7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61D48FC-6E60-41EC-9E98-E4C26D37BEC4}"/>
              </a:ext>
            </a:extLst>
          </p:cNvPr>
          <p:cNvSpPr/>
          <p:nvPr/>
        </p:nvSpPr>
        <p:spPr>
          <a:xfrm>
            <a:off x="1971735" y="3700008"/>
            <a:ext cx="1795244" cy="8640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Tilskuds-administration</a:t>
            </a:r>
          </a:p>
          <a:p>
            <a:pPr algn="ctr"/>
            <a:r>
              <a:rPr lang="da-DK" b="1" dirty="0" smtClean="0">
                <a:solidFill>
                  <a:schemeClr val="tx1"/>
                </a:solidFill>
              </a:rPr>
              <a:t>3,8</a:t>
            </a:r>
            <a:endParaRPr lang="da-DK" b="1" dirty="0">
              <a:solidFill>
                <a:schemeClr val="tx1"/>
              </a:solidFill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3F08B68-099B-4649-95ED-5FE0FB529DD7}"/>
              </a:ext>
            </a:extLst>
          </p:cNvPr>
          <p:cNvSpPr/>
          <p:nvPr/>
        </p:nvSpPr>
        <p:spPr>
          <a:xfrm>
            <a:off x="1971735" y="4620895"/>
            <a:ext cx="1795244" cy="5452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Øvrige</a:t>
            </a:r>
          </a:p>
          <a:p>
            <a:pPr algn="ctr"/>
            <a:r>
              <a:rPr lang="da-DK" b="1" dirty="0">
                <a:solidFill>
                  <a:schemeClr val="tx1"/>
                </a:solidFill>
              </a:rPr>
              <a:t>1,6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B6685BE0-55A5-4EE7-9237-8FE6FE392F5B}"/>
              </a:ext>
            </a:extLst>
          </p:cNvPr>
          <p:cNvSpPr txBox="1"/>
          <p:nvPr/>
        </p:nvSpPr>
        <p:spPr>
          <a:xfrm>
            <a:off x="6072248" y="1520910"/>
            <a:ext cx="2449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Udgifter</a:t>
            </a:r>
            <a:endParaRPr lang="da-DK" b="1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6FAEAE9-1ABE-414D-880C-B9DA1DA61DC4}"/>
              </a:ext>
            </a:extLst>
          </p:cNvPr>
          <p:cNvSpPr/>
          <p:nvPr/>
        </p:nvSpPr>
        <p:spPr>
          <a:xfrm>
            <a:off x="6006517" y="2088859"/>
            <a:ext cx="1795244" cy="6223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Indflydelse</a:t>
            </a:r>
          </a:p>
          <a:p>
            <a:pPr algn="ctr"/>
            <a:r>
              <a:rPr lang="da-DK" b="1" dirty="0">
                <a:solidFill>
                  <a:schemeClr val="tx1"/>
                </a:solidFill>
              </a:rPr>
              <a:t>6,0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1C94A67-1BD8-44AC-BC1D-D87DB57C39C9}"/>
              </a:ext>
            </a:extLst>
          </p:cNvPr>
          <p:cNvSpPr/>
          <p:nvPr/>
        </p:nvSpPr>
        <p:spPr>
          <a:xfrm>
            <a:off x="6006517" y="2763832"/>
            <a:ext cx="1795244" cy="88334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Konkrete indsatser</a:t>
            </a:r>
          </a:p>
          <a:p>
            <a:pPr algn="ctr"/>
            <a:r>
              <a:rPr lang="da-DK" b="1" dirty="0">
                <a:solidFill>
                  <a:schemeClr val="tx1"/>
                </a:solidFill>
              </a:rPr>
              <a:t>9,1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DB0BC7B8-FB75-4648-B7F9-F4D812A2B0CD}"/>
              </a:ext>
            </a:extLst>
          </p:cNvPr>
          <p:cNvSpPr/>
          <p:nvPr/>
        </p:nvSpPr>
        <p:spPr>
          <a:xfrm>
            <a:off x="6006517" y="3687817"/>
            <a:ext cx="1795244" cy="6837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Organisering</a:t>
            </a:r>
          </a:p>
          <a:p>
            <a:pPr algn="ctr"/>
            <a:r>
              <a:rPr lang="da-DK" b="1" dirty="0">
                <a:solidFill>
                  <a:schemeClr val="tx1"/>
                </a:solidFill>
              </a:rPr>
              <a:t>1,5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D2A41E6-B632-452C-A1FB-CEF465D29268}"/>
              </a:ext>
            </a:extLst>
          </p:cNvPr>
          <p:cNvSpPr/>
          <p:nvPr/>
        </p:nvSpPr>
        <p:spPr>
          <a:xfrm>
            <a:off x="6006517" y="4405828"/>
            <a:ext cx="1795244" cy="8640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Tilskuds-administration</a:t>
            </a:r>
          </a:p>
          <a:p>
            <a:pPr algn="ctr"/>
            <a:r>
              <a:rPr lang="da-DK" b="1" dirty="0" smtClean="0">
                <a:solidFill>
                  <a:schemeClr val="tx1"/>
                </a:solidFill>
              </a:rPr>
              <a:t>3,8</a:t>
            </a:r>
            <a:endParaRPr lang="da-DK" b="1" dirty="0">
              <a:solidFill>
                <a:schemeClr val="tx1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43E5EBBC-3BEA-4A5E-A51C-83B447B36B0C}"/>
              </a:ext>
            </a:extLst>
          </p:cNvPr>
          <p:cNvSpPr/>
          <p:nvPr/>
        </p:nvSpPr>
        <p:spPr>
          <a:xfrm>
            <a:off x="6006517" y="5305559"/>
            <a:ext cx="1795244" cy="7550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Fællesudgifter m.v.</a:t>
            </a:r>
          </a:p>
          <a:p>
            <a:pPr algn="ctr"/>
            <a:r>
              <a:rPr lang="da-DK" b="1" dirty="0">
                <a:solidFill>
                  <a:schemeClr val="tx1"/>
                </a:solidFill>
              </a:rPr>
              <a:t>6,2</a:t>
            </a:r>
          </a:p>
        </p:txBody>
      </p:sp>
      <p:cxnSp>
        <p:nvCxnSpPr>
          <p:cNvPr id="22" name="Lige forbindelse 21">
            <a:extLst>
              <a:ext uri="{FF2B5EF4-FFF2-40B4-BE49-F238E27FC236}">
                <a16:creationId xmlns:a16="http://schemas.microsoft.com/office/drawing/2014/main" id="{D2D8BD97-DF1D-4266-BA0D-3686374EC258}"/>
              </a:ext>
            </a:extLst>
          </p:cNvPr>
          <p:cNvCxnSpPr/>
          <p:nvPr/>
        </p:nvCxnSpPr>
        <p:spPr>
          <a:xfrm>
            <a:off x="7801761" y="238979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felt 19">
            <a:extLst>
              <a:ext uri="{FF2B5EF4-FFF2-40B4-BE49-F238E27FC236}">
                <a16:creationId xmlns:a16="http://schemas.microsoft.com/office/drawing/2014/main" id="{E5A61AE5-A40B-4267-AA91-1C1DD6630C39}"/>
              </a:ext>
            </a:extLst>
          </p:cNvPr>
          <p:cNvSpPr txBox="1"/>
          <p:nvPr/>
        </p:nvSpPr>
        <p:spPr>
          <a:xfrm>
            <a:off x="538385" y="6161518"/>
            <a:ext cx="2785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Beløb i mio.kr.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962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indho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-13579"/>
            <a:ext cx="12192000" cy="3470181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851619" y="135277"/>
            <a:ext cx="100040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 b="1" dirty="0">
                <a:latin typeface="Calibri" panose="020F0502020204030204" pitchFamily="34" charset="0"/>
              </a:rPr>
              <a:t>2018</a:t>
            </a:r>
          </a:p>
        </p:txBody>
      </p:sp>
      <p:pic>
        <p:nvPicPr>
          <p:cNvPr id="12" name="Pladsholder til indho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2" y="5533292"/>
            <a:ext cx="12217321" cy="132470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613" y="5683064"/>
            <a:ext cx="1996573" cy="881861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2132956" y="1547419"/>
            <a:ext cx="17952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Indtægter</a:t>
            </a:r>
          </a:p>
          <a:p>
            <a:endParaRPr lang="da-DK" sz="2400" dirty="0"/>
          </a:p>
        </p:txBody>
      </p:sp>
      <p:sp>
        <p:nvSpPr>
          <p:cNvPr id="4" name="Rektangel 3">
            <a:extLst>
              <a:ext uri="{FF2B5EF4-FFF2-40B4-BE49-F238E27FC236}">
                <a16:creationId xmlns:a16="http://schemas.microsoft.com/office/drawing/2014/main" id="{0551EF42-2F0C-4386-98D1-8BC564E6B91A}"/>
              </a:ext>
            </a:extLst>
          </p:cNvPr>
          <p:cNvSpPr/>
          <p:nvPr/>
        </p:nvSpPr>
        <p:spPr>
          <a:xfrm>
            <a:off x="1971735" y="2091690"/>
            <a:ext cx="1795244" cy="62239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Driftstilskud</a:t>
            </a:r>
          </a:p>
          <a:p>
            <a:pPr algn="ctr"/>
            <a:r>
              <a:rPr lang="da-DK" b="1" dirty="0" smtClean="0">
                <a:solidFill>
                  <a:schemeClr val="tx1"/>
                </a:solidFill>
              </a:rPr>
              <a:t>10,8</a:t>
            </a:r>
            <a:endParaRPr lang="da-DK" b="1" dirty="0">
              <a:solidFill>
                <a:schemeClr val="tx1"/>
              </a:solidFill>
            </a:endParaRPr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90D0A527-99C6-4B2F-B26E-A44EF40E1424}"/>
              </a:ext>
            </a:extLst>
          </p:cNvPr>
          <p:cNvSpPr/>
          <p:nvPr/>
        </p:nvSpPr>
        <p:spPr>
          <a:xfrm>
            <a:off x="1971735" y="2771002"/>
            <a:ext cx="1795244" cy="88334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Projekter og programmer</a:t>
            </a:r>
          </a:p>
          <a:p>
            <a:pPr algn="ctr"/>
            <a:r>
              <a:rPr lang="da-DK" b="1" dirty="0">
                <a:solidFill>
                  <a:schemeClr val="tx1"/>
                </a:solidFill>
              </a:rPr>
              <a:t>10,7</a:t>
            </a:r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61D48FC-6E60-41EC-9E98-E4C26D37BEC4}"/>
              </a:ext>
            </a:extLst>
          </p:cNvPr>
          <p:cNvSpPr/>
          <p:nvPr/>
        </p:nvSpPr>
        <p:spPr>
          <a:xfrm>
            <a:off x="1971735" y="3700008"/>
            <a:ext cx="1795244" cy="86406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Tilskuds-administration</a:t>
            </a:r>
          </a:p>
          <a:p>
            <a:pPr algn="ctr"/>
            <a:r>
              <a:rPr lang="da-DK" b="1" dirty="0" smtClean="0">
                <a:solidFill>
                  <a:schemeClr val="tx1"/>
                </a:solidFill>
              </a:rPr>
              <a:t>3,8</a:t>
            </a:r>
            <a:endParaRPr lang="da-DK" b="1" dirty="0">
              <a:solidFill>
                <a:schemeClr val="tx1"/>
              </a:solidFill>
            </a:endParaRP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73F08B68-099B-4649-95ED-5FE0FB529DD7}"/>
              </a:ext>
            </a:extLst>
          </p:cNvPr>
          <p:cNvSpPr/>
          <p:nvPr/>
        </p:nvSpPr>
        <p:spPr>
          <a:xfrm>
            <a:off x="1971735" y="4620895"/>
            <a:ext cx="1795244" cy="54528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Øvrige</a:t>
            </a:r>
          </a:p>
          <a:p>
            <a:pPr algn="ctr"/>
            <a:r>
              <a:rPr lang="da-DK" b="1" dirty="0">
                <a:solidFill>
                  <a:schemeClr val="tx1"/>
                </a:solidFill>
              </a:rPr>
              <a:t>1,6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B6685BE0-55A5-4EE7-9237-8FE6FE392F5B}"/>
              </a:ext>
            </a:extLst>
          </p:cNvPr>
          <p:cNvSpPr txBox="1"/>
          <p:nvPr/>
        </p:nvSpPr>
        <p:spPr>
          <a:xfrm>
            <a:off x="6072248" y="1520910"/>
            <a:ext cx="2449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/>
              <a:t>Udgifter</a:t>
            </a:r>
            <a:endParaRPr lang="da-DK" b="1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06FAEAE9-1ABE-414D-880C-B9DA1DA61DC4}"/>
              </a:ext>
            </a:extLst>
          </p:cNvPr>
          <p:cNvSpPr/>
          <p:nvPr/>
        </p:nvSpPr>
        <p:spPr>
          <a:xfrm>
            <a:off x="6006517" y="2088859"/>
            <a:ext cx="1795244" cy="62239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Indflydelse</a:t>
            </a:r>
          </a:p>
          <a:p>
            <a:pPr algn="ctr"/>
            <a:r>
              <a:rPr lang="da-DK" b="1" dirty="0">
                <a:solidFill>
                  <a:schemeClr val="tx1"/>
                </a:solidFill>
              </a:rPr>
              <a:t>6,0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1C94A67-1BD8-44AC-BC1D-D87DB57C39C9}"/>
              </a:ext>
            </a:extLst>
          </p:cNvPr>
          <p:cNvSpPr/>
          <p:nvPr/>
        </p:nvSpPr>
        <p:spPr>
          <a:xfrm>
            <a:off x="6006517" y="2763832"/>
            <a:ext cx="1795244" cy="883346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Konkrete indsatser</a:t>
            </a:r>
          </a:p>
          <a:p>
            <a:pPr algn="ctr"/>
            <a:r>
              <a:rPr lang="da-DK" b="1" dirty="0">
                <a:solidFill>
                  <a:schemeClr val="tx1"/>
                </a:solidFill>
              </a:rPr>
              <a:t>9,1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DB0BC7B8-FB75-4648-B7F9-F4D812A2B0CD}"/>
              </a:ext>
            </a:extLst>
          </p:cNvPr>
          <p:cNvSpPr/>
          <p:nvPr/>
        </p:nvSpPr>
        <p:spPr>
          <a:xfrm>
            <a:off x="6006517" y="3687817"/>
            <a:ext cx="1795244" cy="68378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Organisering</a:t>
            </a:r>
          </a:p>
          <a:p>
            <a:pPr algn="ctr"/>
            <a:r>
              <a:rPr lang="da-DK" b="1" dirty="0">
                <a:solidFill>
                  <a:schemeClr val="tx1"/>
                </a:solidFill>
              </a:rPr>
              <a:t>1,5</a:t>
            </a: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2D2A41E6-B632-452C-A1FB-CEF465D29268}"/>
              </a:ext>
            </a:extLst>
          </p:cNvPr>
          <p:cNvSpPr/>
          <p:nvPr/>
        </p:nvSpPr>
        <p:spPr>
          <a:xfrm>
            <a:off x="6006517" y="4405828"/>
            <a:ext cx="1795244" cy="86406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Tilskuds-administration</a:t>
            </a:r>
          </a:p>
          <a:p>
            <a:pPr algn="ctr"/>
            <a:r>
              <a:rPr lang="da-DK" b="1" dirty="0" smtClean="0">
                <a:solidFill>
                  <a:schemeClr val="tx1"/>
                </a:solidFill>
              </a:rPr>
              <a:t>3,8</a:t>
            </a:r>
            <a:endParaRPr lang="da-DK" b="1" dirty="0">
              <a:solidFill>
                <a:schemeClr val="tx1"/>
              </a:solidFill>
            </a:endParaRPr>
          </a:p>
        </p:txBody>
      </p:sp>
      <p:sp>
        <p:nvSpPr>
          <p:cNvPr id="18" name="Rektangel 17">
            <a:extLst>
              <a:ext uri="{FF2B5EF4-FFF2-40B4-BE49-F238E27FC236}">
                <a16:creationId xmlns:a16="http://schemas.microsoft.com/office/drawing/2014/main" id="{43E5EBBC-3BEA-4A5E-A51C-83B447B36B0C}"/>
              </a:ext>
            </a:extLst>
          </p:cNvPr>
          <p:cNvSpPr/>
          <p:nvPr/>
        </p:nvSpPr>
        <p:spPr>
          <a:xfrm>
            <a:off x="6006517" y="5305559"/>
            <a:ext cx="1795244" cy="75501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b="1" dirty="0">
                <a:solidFill>
                  <a:schemeClr val="tx1"/>
                </a:solidFill>
              </a:rPr>
              <a:t>Fællesudgifter m.v.</a:t>
            </a:r>
          </a:p>
          <a:p>
            <a:pPr algn="ctr"/>
            <a:r>
              <a:rPr lang="da-DK" b="1" dirty="0">
                <a:solidFill>
                  <a:schemeClr val="tx1"/>
                </a:solidFill>
              </a:rPr>
              <a:t>6,2</a:t>
            </a:r>
          </a:p>
        </p:txBody>
      </p:sp>
      <p:cxnSp>
        <p:nvCxnSpPr>
          <p:cNvPr id="22" name="Lige forbindelse 21">
            <a:extLst>
              <a:ext uri="{FF2B5EF4-FFF2-40B4-BE49-F238E27FC236}">
                <a16:creationId xmlns:a16="http://schemas.microsoft.com/office/drawing/2014/main" id="{D2D8BD97-DF1D-4266-BA0D-3686374EC258}"/>
              </a:ext>
            </a:extLst>
          </p:cNvPr>
          <p:cNvCxnSpPr/>
          <p:nvPr/>
        </p:nvCxnSpPr>
        <p:spPr>
          <a:xfrm>
            <a:off x="7801761" y="238979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ktangel 1">
            <a:extLst>
              <a:ext uri="{FF2B5EF4-FFF2-40B4-BE49-F238E27FC236}">
                <a16:creationId xmlns:a16="http://schemas.microsoft.com/office/drawing/2014/main" id="{650BA6F6-8144-4EFA-B879-446811588AED}"/>
              </a:ext>
            </a:extLst>
          </p:cNvPr>
          <p:cNvSpPr/>
          <p:nvPr/>
        </p:nvSpPr>
        <p:spPr>
          <a:xfrm>
            <a:off x="8521834" y="37910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/>
              <a:t>Kredsarbejde</a:t>
            </a:r>
          </a:p>
          <a:p>
            <a:r>
              <a:rPr lang="da-DK" dirty="0"/>
              <a:t>Internationalt</a:t>
            </a:r>
          </a:p>
        </p:txBody>
      </p:sp>
      <p:sp>
        <p:nvSpPr>
          <p:cNvPr id="5" name="Rektangel 4">
            <a:extLst>
              <a:ext uri="{FF2B5EF4-FFF2-40B4-BE49-F238E27FC236}">
                <a16:creationId xmlns:a16="http://schemas.microsoft.com/office/drawing/2014/main" id="{96B95AFF-A675-4C63-BAFC-DC62304B145C}"/>
              </a:ext>
            </a:extLst>
          </p:cNvPr>
          <p:cNvSpPr/>
          <p:nvPr/>
        </p:nvSpPr>
        <p:spPr>
          <a:xfrm>
            <a:off x="8521834" y="2989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/>
              <a:t>Projekter og</a:t>
            </a:r>
          </a:p>
          <a:p>
            <a:r>
              <a:rPr lang="da-DK" dirty="0"/>
              <a:t>Programmer</a:t>
            </a:r>
          </a:p>
        </p:txBody>
      </p:sp>
      <p:sp>
        <p:nvSpPr>
          <p:cNvPr id="19" name="Rektangel 18">
            <a:extLst>
              <a:ext uri="{FF2B5EF4-FFF2-40B4-BE49-F238E27FC236}">
                <a16:creationId xmlns:a16="http://schemas.microsoft.com/office/drawing/2014/main" id="{4D8A3212-DEEB-4E31-97B8-88D47838D2E2}"/>
              </a:ext>
            </a:extLst>
          </p:cNvPr>
          <p:cNvSpPr/>
          <p:nvPr/>
        </p:nvSpPr>
        <p:spPr>
          <a:xfrm>
            <a:off x="8521834" y="189326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dirty="0"/>
              <a:t>Projekter</a:t>
            </a:r>
          </a:p>
          <a:p>
            <a:r>
              <a:rPr lang="da-DK" dirty="0"/>
              <a:t>Politisk arbejde</a:t>
            </a:r>
          </a:p>
          <a:p>
            <a:r>
              <a:rPr lang="da-DK" dirty="0"/>
              <a:t>Kredsarbejde</a:t>
            </a:r>
          </a:p>
        </p:txBody>
      </p: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8299BCD1-0A27-420D-B2D4-C1D3B0018797}"/>
              </a:ext>
            </a:extLst>
          </p:cNvPr>
          <p:cNvCxnSpPr/>
          <p:nvPr/>
        </p:nvCxnSpPr>
        <p:spPr>
          <a:xfrm flipH="1">
            <a:off x="7927759" y="2122771"/>
            <a:ext cx="594075" cy="21506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Lige forbindelse 24">
            <a:extLst>
              <a:ext uri="{FF2B5EF4-FFF2-40B4-BE49-F238E27FC236}">
                <a16:creationId xmlns:a16="http://schemas.microsoft.com/office/drawing/2014/main" id="{97F3FFEA-9D65-4023-A120-5AEE48703C53}"/>
              </a:ext>
            </a:extLst>
          </p:cNvPr>
          <p:cNvCxnSpPr>
            <a:stCxn id="19" idx="1"/>
          </p:cNvCxnSpPr>
          <p:nvPr/>
        </p:nvCxnSpPr>
        <p:spPr>
          <a:xfrm flipH="1">
            <a:off x="7927759" y="2354927"/>
            <a:ext cx="594075" cy="2348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Lige forbindelse 28">
            <a:extLst>
              <a:ext uri="{FF2B5EF4-FFF2-40B4-BE49-F238E27FC236}">
                <a16:creationId xmlns:a16="http://schemas.microsoft.com/office/drawing/2014/main" id="{7C1748CB-199B-4BA0-A37B-9EFC1144DA70}"/>
              </a:ext>
            </a:extLst>
          </p:cNvPr>
          <p:cNvCxnSpPr/>
          <p:nvPr/>
        </p:nvCxnSpPr>
        <p:spPr>
          <a:xfrm flipH="1" flipV="1">
            <a:off x="7927759" y="2448402"/>
            <a:ext cx="594075" cy="1556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Lige forbindelse 30">
            <a:extLst>
              <a:ext uri="{FF2B5EF4-FFF2-40B4-BE49-F238E27FC236}">
                <a16:creationId xmlns:a16="http://schemas.microsoft.com/office/drawing/2014/main" id="{2D9F11B6-7D03-4285-855F-244F02A87619}"/>
              </a:ext>
            </a:extLst>
          </p:cNvPr>
          <p:cNvCxnSpPr/>
          <p:nvPr/>
        </p:nvCxnSpPr>
        <p:spPr>
          <a:xfrm flipH="1" flipV="1">
            <a:off x="7927759" y="3165225"/>
            <a:ext cx="594075" cy="402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Lige forbindelse 32">
            <a:extLst>
              <a:ext uri="{FF2B5EF4-FFF2-40B4-BE49-F238E27FC236}">
                <a16:creationId xmlns:a16="http://schemas.microsoft.com/office/drawing/2014/main" id="{1FD655C4-2D51-4C9D-9F71-6B0FB1B019EB}"/>
              </a:ext>
            </a:extLst>
          </p:cNvPr>
          <p:cNvCxnSpPr/>
          <p:nvPr/>
        </p:nvCxnSpPr>
        <p:spPr>
          <a:xfrm flipH="1" flipV="1">
            <a:off x="7927759" y="3271065"/>
            <a:ext cx="594075" cy="17394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Lige forbindelse 34">
            <a:extLst>
              <a:ext uri="{FF2B5EF4-FFF2-40B4-BE49-F238E27FC236}">
                <a16:creationId xmlns:a16="http://schemas.microsoft.com/office/drawing/2014/main" id="{8A75B6D6-1462-4386-BA7E-30DCDA3CAE5B}"/>
              </a:ext>
            </a:extLst>
          </p:cNvPr>
          <p:cNvCxnSpPr/>
          <p:nvPr/>
        </p:nvCxnSpPr>
        <p:spPr>
          <a:xfrm flipH="1">
            <a:off x="7927759" y="3960956"/>
            <a:ext cx="594075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Lige forbindelse 36">
            <a:extLst>
              <a:ext uri="{FF2B5EF4-FFF2-40B4-BE49-F238E27FC236}">
                <a16:creationId xmlns:a16="http://schemas.microsoft.com/office/drawing/2014/main" id="{C712F93E-6387-4FB1-9D21-94FD717EFDB0}"/>
              </a:ext>
            </a:extLst>
          </p:cNvPr>
          <p:cNvCxnSpPr/>
          <p:nvPr/>
        </p:nvCxnSpPr>
        <p:spPr>
          <a:xfrm flipH="1" flipV="1">
            <a:off x="7927759" y="4114193"/>
            <a:ext cx="594075" cy="15596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kstfelt 19">
            <a:extLst>
              <a:ext uri="{FF2B5EF4-FFF2-40B4-BE49-F238E27FC236}">
                <a16:creationId xmlns:a16="http://schemas.microsoft.com/office/drawing/2014/main" id="{E5A61AE5-A40B-4267-AA91-1C1DD6630C39}"/>
              </a:ext>
            </a:extLst>
          </p:cNvPr>
          <p:cNvSpPr txBox="1"/>
          <p:nvPr/>
        </p:nvSpPr>
        <p:spPr>
          <a:xfrm>
            <a:off x="538385" y="6161518"/>
            <a:ext cx="27859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Beløb i mio.kr.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099563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indho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-12661" y="0"/>
            <a:ext cx="12192000" cy="3470181"/>
          </a:xfrm>
          <a:prstGeom prst="rect">
            <a:avLst/>
          </a:prstGeom>
        </p:spPr>
      </p:pic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851619" y="135277"/>
            <a:ext cx="100040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b="1" dirty="0">
                <a:latin typeface="Calibri" panose="020F0502020204030204" pitchFamily="34" charset="0"/>
              </a:rPr>
              <a:t>Programmer og større projekter 2018</a:t>
            </a:r>
          </a:p>
        </p:txBody>
      </p:sp>
      <p:sp>
        <p:nvSpPr>
          <p:cNvPr id="3" name="Tekstfelt 2"/>
          <p:cNvSpPr txBox="1"/>
          <p:nvPr/>
        </p:nvSpPr>
        <p:spPr>
          <a:xfrm>
            <a:off x="1025235" y="1801091"/>
            <a:ext cx="106354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/>
          </a:p>
          <a:p>
            <a:endParaRPr lang="da-DK" dirty="0"/>
          </a:p>
        </p:txBody>
      </p:sp>
      <p:pic>
        <p:nvPicPr>
          <p:cNvPr id="10" name="Pladsholder til indhold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21" y="5533292"/>
            <a:ext cx="12217321" cy="1324708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35" y="5754715"/>
            <a:ext cx="1996573" cy="881861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4BC54535-648B-473D-A9D6-FDE191D223F5}"/>
              </a:ext>
            </a:extLst>
          </p:cNvPr>
          <p:cNvSpPr txBox="1"/>
          <p:nvPr/>
        </p:nvSpPr>
        <p:spPr>
          <a:xfrm>
            <a:off x="1025235" y="1642843"/>
            <a:ext cx="34183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Blå Flag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Badepunkt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Grønne Spirer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Grønt Flag – Grøn Skole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Danske Naturparker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A8474F3B-1987-4D53-9243-DF6100C6DFC3}"/>
              </a:ext>
            </a:extLst>
          </p:cNvPr>
          <p:cNvSpPr txBox="1"/>
          <p:nvPr/>
        </p:nvSpPr>
        <p:spPr>
          <a:xfrm>
            <a:off x="5481508" y="1735090"/>
            <a:ext cx="573597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 smtClean="0"/>
              <a:t>Naturaktivitetskanon Børn gror i natur</a:t>
            </a:r>
            <a:endParaRPr lang="da-D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Sund i Naturen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Kursus naturvejledere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Naturens Dag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Friluftsliv i </a:t>
            </a:r>
            <a:r>
              <a:rPr lang="da-DK" sz="2400" dirty="0" smtClean="0"/>
              <a:t>Skolen</a:t>
            </a:r>
            <a:endParaRPr lang="da-D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 smtClean="0"/>
              <a:t>Oplev mere – Brug naturen </a:t>
            </a:r>
            <a:endParaRPr lang="da-D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Bevæg dig </a:t>
            </a:r>
            <a:r>
              <a:rPr lang="da-DK" sz="2400" dirty="0" smtClean="0"/>
              <a:t>for livet i </a:t>
            </a:r>
            <a:r>
              <a:rPr lang="da-DK" sz="2400" dirty="0"/>
              <a:t>naturen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Friluftsliv på </a:t>
            </a:r>
            <a:r>
              <a:rPr lang="da-DK" sz="2400" dirty="0" smtClean="0"/>
              <a:t>Tværs</a:t>
            </a:r>
            <a:endParaRPr lang="da-D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 smtClean="0"/>
              <a:t>Brugerdrevne natur- og friluftsområder</a:t>
            </a:r>
            <a:endParaRPr lang="da-DK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/>
              <a:t>Eco-schools in </a:t>
            </a:r>
            <a:r>
              <a:rPr lang="da-DK" sz="2400" dirty="0" err="1"/>
              <a:t>Africa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2931838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-10989" y="0"/>
            <a:ext cx="12192000" cy="3470181"/>
          </a:xfrm>
          <a:prstGeom prst="rect">
            <a:avLst/>
          </a:prstGeom>
          <a:noFill/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98764" y="1360675"/>
            <a:ext cx="10820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51064" y="286702"/>
            <a:ext cx="104678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400" b="1" dirty="0">
                <a:latin typeface="Calibri" panose="020F0502020204030204" pitchFamily="34" charset="0"/>
              </a:rPr>
              <a:t>Samlet udvikling i omsætning i mio. </a:t>
            </a:r>
            <a:r>
              <a:rPr lang="da-DK" sz="4400" b="1" dirty="0" smtClean="0">
                <a:latin typeface="Calibri" panose="020F0502020204030204" pitchFamily="34" charset="0"/>
              </a:rPr>
              <a:t>kr.</a:t>
            </a:r>
            <a:endParaRPr lang="da-DK" sz="4400" b="1" dirty="0">
              <a:latin typeface="Calibri" panose="020F0502020204030204" pitchFamily="34" charset="0"/>
            </a:endParaRPr>
          </a:p>
        </p:txBody>
      </p:sp>
      <p:pic>
        <p:nvPicPr>
          <p:cNvPr id="9" name="Pladsholder til indho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  <p:graphicFrame>
        <p:nvGraphicFramePr>
          <p:cNvPr id="14" name="Pladsholder til indhold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99587379"/>
              </p:ext>
            </p:extLst>
          </p:nvPr>
        </p:nvGraphicFramePr>
        <p:xfrm>
          <a:off x="803359" y="136067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Pil: højre 2">
            <a:extLst>
              <a:ext uri="{FF2B5EF4-FFF2-40B4-BE49-F238E27FC236}">
                <a16:creationId xmlns:a16="http://schemas.microsoft.com/office/drawing/2014/main" id="{8DE04A84-A4B0-4ED0-A9B0-C306594315C5}"/>
              </a:ext>
            </a:extLst>
          </p:cNvPr>
          <p:cNvSpPr/>
          <p:nvPr/>
        </p:nvSpPr>
        <p:spPr>
          <a:xfrm>
            <a:off x="3582099" y="2131593"/>
            <a:ext cx="604007" cy="2852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667378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indho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-12661" y="0"/>
            <a:ext cx="12192000" cy="3470181"/>
          </a:xfrm>
          <a:prstGeom prst="rect">
            <a:avLst/>
          </a:prstGeom>
        </p:spPr>
      </p:pic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851617" y="475528"/>
            <a:ext cx="100040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b="1" dirty="0" smtClean="0">
                <a:latin typeface="Calibri" panose="020F0502020204030204" pitchFamily="34" charset="0"/>
              </a:rPr>
              <a:t>Baggrund for resultatet</a:t>
            </a:r>
            <a:endParaRPr lang="da-DK" b="1" dirty="0">
              <a:latin typeface="Calibri" panose="020F0502020204030204" pitchFamily="34" charset="0"/>
            </a:endParaRPr>
          </a:p>
        </p:txBody>
      </p:sp>
      <p:sp>
        <p:nvSpPr>
          <p:cNvPr id="3" name="Tekstfelt 2"/>
          <p:cNvSpPr txBox="1"/>
          <p:nvPr/>
        </p:nvSpPr>
        <p:spPr>
          <a:xfrm>
            <a:off x="1025235" y="1801091"/>
            <a:ext cx="1063546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  <a:p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600" dirty="0"/>
              <a:t>Indtægt fra betinget salgskontrakt på </a:t>
            </a:r>
            <a:r>
              <a:rPr lang="da-DK" sz="3600" dirty="0" err="1"/>
              <a:t>Scandiagade</a:t>
            </a:r>
            <a:r>
              <a:rPr lang="da-DK" sz="3600" dirty="0"/>
              <a:t> 13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600" dirty="0"/>
              <a:t>Lidt lavere forbrug på lokalt arbejde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600" dirty="0"/>
              <a:t>Udgiftsførelse af Friluftsrådets nye </a:t>
            </a:r>
            <a:r>
              <a:rPr lang="da-DK" sz="3600" dirty="0" smtClean="0"/>
              <a:t>hjemmeside. </a:t>
            </a:r>
            <a:endParaRPr lang="da-DK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800" dirty="0"/>
          </a:p>
          <a:p>
            <a:endParaRPr lang="da-DK" dirty="0"/>
          </a:p>
        </p:txBody>
      </p:sp>
      <p:pic>
        <p:nvPicPr>
          <p:cNvPr id="10" name="Pladsholder til indhold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21" y="5533292"/>
            <a:ext cx="12217321" cy="1324708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35" y="5754715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119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3372"/>
            <a:ext cx="12256833" cy="8171223"/>
          </a:xfrm>
        </p:spPr>
      </p:pic>
      <p:pic>
        <p:nvPicPr>
          <p:cNvPr id="5" name="Pladsholder til indhold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5"/>
          <a:stretch/>
        </p:blipFill>
        <p:spPr>
          <a:xfrm>
            <a:off x="0" y="4836754"/>
            <a:ext cx="12192000" cy="2131208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162452" y="136355"/>
            <a:ext cx="1106168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b="1" dirty="0">
                <a:solidFill>
                  <a:schemeClr val="bg1"/>
                </a:solidFill>
              </a:rPr>
              <a:t>4. Bestyrelsens reviderede budget for </a:t>
            </a:r>
          </a:p>
          <a:p>
            <a:r>
              <a:rPr lang="da-DK" sz="5400" b="1" dirty="0">
                <a:solidFill>
                  <a:schemeClr val="bg1"/>
                </a:solidFill>
              </a:rPr>
              <a:t>2019 til drøftelse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8020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indho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25321" y="0"/>
            <a:ext cx="12192000" cy="3470181"/>
          </a:xfrm>
          <a:prstGeom prst="rect">
            <a:avLst/>
          </a:prstGeom>
        </p:spPr>
      </p:pic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0" y="5533292"/>
            <a:ext cx="12217321" cy="1324708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851618" y="574189"/>
            <a:ext cx="100040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35" y="5754715"/>
            <a:ext cx="1996573" cy="881861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025236" y="2230146"/>
            <a:ext cx="1027581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/>
              <a:t>Resultat: Overskud på 38 </a:t>
            </a:r>
            <a:r>
              <a:rPr lang="da-DK" sz="3200" b="1" dirty="0" err="1"/>
              <a:t>tkr</a:t>
            </a:r>
            <a:r>
              <a:rPr lang="da-DK" sz="3200" b="1" dirty="0"/>
              <a:t>.</a:t>
            </a:r>
          </a:p>
          <a:p>
            <a:r>
              <a:rPr lang="da-DK" sz="3200" b="1" dirty="0"/>
              <a:t> </a:t>
            </a:r>
          </a:p>
          <a:p>
            <a:r>
              <a:rPr lang="da-DK" sz="3200" b="1" dirty="0"/>
              <a:t>Omsætning: 29,2 mio. kr.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800" dirty="0"/>
              <a:t>Forventet øget projektomsætning 2,6 mio. kr.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sz="2800" dirty="0"/>
              <a:t>Stigning i indtægter fra tilskudsadministration på 0,8 mio. kr.</a:t>
            </a:r>
          </a:p>
          <a:p>
            <a:endParaRPr lang="da-DK" sz="2800" dirty="0"/>
          </a:p>
          <a:p>
            <a:endParaRPr lang="da-DK" sz="2400" dirty="0"/>
          </a:p>
        </p:txBody>
      </p:sp>
      <p:sp>
        <p:nvSpPr>
          <p:cNvPr id="9" name="Rektangel 8"/>
          <p:cNvSpPr/>
          <p:nvPr/>
        </p:nvSpPr>
        <p:spPr>
          <a:xfrm>
            <a:off x="1025236" y="765315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4400" b="1" dirty="0" smtClean="0"/>
              <a:t>4. Revideret </a:t>
            </a:r>
            <a:r>
              <a:rPr lang="da-DK" sz="4400" b="1" dirty="0"/>
              <a:t>budget 2019</a:t>
            </a:r>
          </a:p>
        </p:txBody>
      </p:sp>
    </p:spTree>
    <p:extLst>
      <p:ext uri="{BB962C8B-B14F-4D97-AF65-F5344CB8AC3E}">
        <p14:creationId xmlns:p14="http://schemas.microsoft.com/office/powerpoint/2010/main" val="1219650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-10989" y="0"/>
            <a:ext cx="12192000" cy="3470181"/>
          </a:xfrm>
          <a:prstGeom prst="rect">
            <a:avLst/>
          </a:prstGeom>
          <a:noFill/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98764" y="1360675"/>
            <a:ext cx="10820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51063" y="489864"/>
            <a:ext cx="104678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400" b="1" dirty="0">
                <a:latin typeface="Calibri" panose="020F0502020204030204" pitchFamily="34" charset="0"/>
              </a:rPr>
              <a:t>Samlet udvikling i omsætning i mio. </a:t>
            </a:r>
            <a:r>
              <a:rPr lang="da-DK" sz="4400" b="1" dirty="0" smtClean="0">
                <a:latin typeface="Calibri" panose="020F0502020204030204" pitchFamily="34" charset="0"/>
              </a:rPr>
              <a:t>kr. </a:t>
            </a:r>
            <a:endParaRPr lang="da-DK" sz="4400" b="1" dirty="0">
              <a:latin typeface="Calibri" panose="020F0502020204030204" pitchFamily="34" charset="0"/>
            </a:endParaRPr>
          </a:p>
        </p:txBody>
      </p:sp>
      <p:pic>
        <p:nvPicPr>
          <p:cNvPr id="9" name="Pladsholder til indho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  <p:graphicFrame>
        <p:nvGraphicFramePr>
          <p:cNvPr id="14" name="Pladsholder til indhold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3679933"/>
              </p:ext>
            </p:extLst>
          </p:nvPr>
        </p:nvGraphicFramePr>
        <p:xfrm>
          <a:off x="851064" y="1455314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Pil: højre 2">
            <a:extLst>
              <a:ext uri="{FF2B5EF4-FFF2-40B4-BE49-F238E27FC236}">
                <a16:creationId xmlns:a16="http://schemas.microsoft.com/office/drawing/2014/main" id="{EA231EE8-9FFB-4246-8AAF-BA18E0EDD065}"/>
              </a:ext>
            </a:extLst>
          </p:cNvPr>
          <p:cNvSpPr/>
          <p:nvPr/>
        </p:nvSpPr>
        <p:spPr>
          <a:xfrm>
            <a:off x="5964572" y="4110606"/>
            <a:ext cx="864067" cy="3713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604738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510731"/>
            <a:ext cx="12491641" cy="9368731"/>
          </a:xfrm>
          <a:prstGeom prst="rect">
            <a:avLst/>
          </a:prstGeom>
        </p:spPr>
      </p:pic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da-DK" sz="2400" dirty="0">
              <a:latin typeface="Calibri" panose="020F0502020204030204" pitchFamily="34" charset="0"/>
            </a:endParaRPr>
          </a:p>
        </p:txBody>
      </p:sp>
      <p:sp>
        <p:nvSpPr>
          <p:cNvPr id="7" name="Tekstfelt 6"/>
          <p:cNvSpPr txBox="1"/>
          <p:nvPr/>
        </p:nvSpPr>
        <p:spPr>
          <a:xfrm>
            <a:off x="2182437" y="417221"/>
            <a:ext cx="6724393" cy="4924425"/>
          </a:xfrm>
          <a:prstGeom prst="rect">
            <a:avLst/>
          </a:prstGeom>
          <a:solidFill>
            <a:schemeClr val="bg1">
              <a:alpha val="51000"/>
            </a:schemeClr>
          </a:solidFill>
        </p:spPr>
        <p:txBody>
          <a:bodyPr wrap="square" rtlCol="0">
            <a:spAutoFit/>
          </a:bodyPr>
          <a:lstStyle/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sz="2800" b="1" dirty="0"/>
          </a:p>
          <a:p>
            <a:r>
              <a:rPr lang="da-DK" sz="2800" b="1" dirty="0"/>
              <a:t>1. ”Frie folk skal frit ku' færdes i landet</a:t>
            </a:r>
          </a:p>
          <a:p>
            <a:r>
              <a:rPr lang="da-DK" sz="2800" b="1" dirty="0"/>
              <a:t>både med cykel, hest og båd!”</a:t>
            </a:r>
          </a:p>
          <a:p>
            <a:r>
              <a:rPr lang="da-DK" sz="2800" b="1" dirty="0"/>
              <a:t>Det var på sådanne tanker blandt andet,</a:t>
            </a:r>
          </a:p>
          <a:p>
            <a:r>
              <a:rPr lang="da-DK" sz="2800" b="1" dirty="0"/>
              <a:t>fortiden skabte et Friluftsråd.</a:t>
            </a:r>
          </a:p>
          <a:p>
            <a:r>
              <a:rPr lang="da-DK" sz="2800" b="1" dirty="0"/>
              <a:t>For frihed til fri luft en garanti.</a:t>
            </a:r>
          </a:p>
          <a:p>
            <a:r>
              <a:rPr lang="da-DK" sz="2800" b="1" dirty="0"/>
              <a:t>Jo, Friluftsråd er der god mening i!</a:t>
            </a:r>
          </a:p>
          <a:p>
            <a:endParaRPr lang="da-DK" sz="2800" b="1" dirty="0"/>
          </a:p>
        </p:txBody>
      </p:sp>
      <p:pic>
        <p:nvPicPr>
          <p:cNvPr id="5" name="Pladsholder til indho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  <a:prstGeom prst="rect">
            <a:avLst/>
          </a:prstGeom>
        </p:spPr>
      </p:pic>
      <p:sp>
        <p:nvSpPr>
          <p:cNvPr id="4" name="Tekstfelt 3"/>
          <p:cNvSpPr txBox="1"/>
          <p:nvPr/>
        </p:nvSpPr>
        <p:spPr>
          <a:xfrm>
            <a:off x="2469114" y="1172004"/>
            <a:ext cx="748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b="1" i="1" dirty="0">
                <a:latin typeface="Calibri" panose="020F0502020204030204" pitchFamily="34" charset="0"/>
              </a:rPr>
              <a:t>Melodi: Blæsten går frisk over Limfjordens vande</a:t>
            </a:r>
            <a:endParaRPr lang="da-DK" sz="1400" b="1" dirty="0">
              <a:latin typeface="Calibri" panose="020F0502020204030204" pitchFamily="34" charset="0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26214" y="430503"/>
            <a:ext cx="7772400" cy="685800"/>
          </a:xfrm>
        </p:spPr>
        <p:txBody>
          <a:bodyPr>
            <a:noAutofit/>
          </a:bodyPr>
          <a:lstStyle/>
          <a:p>
            <a:r>
              <a:rPr lang="da-DK" b="1" dirty="0">
                <a:latin typeface="Calibri" panose="020F0502020204030204" pitchFamily="34" charset="0"/>
              </a:rPr>
              <a:t>Friluftsrådets sang - 75 år</a:t>
            </a:r>
            <a:endParaRPr lang="da-DK" sz="4000" b="1" dirty="0">
              <a:latin typeface="Calibri" panose="020F0502020204030204" pitchFamily="34" charset="0"/>
            </a:endParaRPr>
          </a:p>
        </p:txBody>
      </p:sp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-289560"/>
            <a:ext cx="12192000" cy="3470181"/>
          </a:xfrm>
          <a:prstGeom prst="rect">
            <a:avLst/>
          </a:prstGeom>
          <a:noFill/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87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14"/>
          <a:stretch/>
        </p:blipFill>
        <p:spPr>
          <a:xfrm>
            <a:off x="1" y="-16509"/>
            <a:ext cx="12191999" cy="6862786"/>
          </a:xfrm>
        </p:spPr>
      </p:pic>
      <p:pic>
        <p:nvPicPr>
          <p:cNvPr id="5" name="Pladsholder til indhold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5"/>
          <a:stretch/>
        </p:blipFill>
        <p:spPr>
          <a:xfrm>
            <a:off x="0" y="5096703"/>
            <a:ext cx="12192000" cy="2131208"/>
          </a:xfrm>
          <a:prstGeom prst="rect">
            <a:avLst/>
          </a:prstGeom>
        </p:spPr>
      </p:pic>
      <p:pic>
        <p:nvPicPr>
          <p:cNvPr id="6" name="Pladsholder til indhold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40"/>
          <a:stretch/>
        </p:blipFill>
        <p:spPr>
          <a:xfrm>
            <a:off x="0" y="-16509"/>
            <a:ext cx="12192000" cy="3414394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804359" y="150743"/>
            <a:ext cx="110437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b="1" dirty="0">
                <a:solidFill>
                  <a:schemeClr val="bg1"/>
                </a:solidFill>
              </a:rPr>
              <a:t>5. </a:t>
            </a:r>
            <a:r>
              <a:rPr lang="da-DK" sz="5400" b="1" dirty="0" smtClean="0">
                <a:solidFill>
                  <a:schemeClr val="bg1"/>
                </a:solidFill>
              </a:rPr>
              <a:t>Fremlæggelse af planer til drøftelse</a:t>
            </a:r>
            <a:endParaRPr lang="da-DK" sz="5400" b="1" dirty="0">
              <a:solidFill>
                <a:schemeClr val="bg1"/>
              </a:solidFill>
            </a:endParaRP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113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1144860" y="1465837"/>
            <a:ext cx="6962820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200" b="1" dirty="0">
                <a:latin typeface="+mn-lt"/>
              </a:rPr>
              <a:t>Fem strategiske temaer i </a:t>
            </a:r>
            <a:endParaRPr lang="da-DK" sz="3200" b="1" dirty="0" smtClean="0">
              <a:latin typeface="+mn-lt"/>
            </a:endParaRPr>
          </a:p>
          <a:p>
            <a:r>
              <a:rPr lang="da-DK" sz="3200" b="1" dirty="0" smtClean="0">
                <a:latin typeface="+mn-lt"/>
              </a:rPr>
              <a:t>Fokus </a:t>
            </a:r>
            <a:r>
              <a:rPr lang="da-DK" sz="3200" b="1" dirty="0">
                <a:latin typeface="+mn-lt"/>
              </a:rPr>
              <a:t>for Friluftsrådet </a:t>
            </a:r>
            <a:r>
              <a:rPr lang="da-DK" sz="3200" b="1" dirty="0" smtClean="0">
                <a:latin typeface="+mn-lt"/>
              </a:rPr>
              <a:t>frem mod 2020</a:t>
            </a:r>
            <a:endParaRPr lang="da-DK" sz="3200" b="1" dirty="0">
              <a:latin typeface="+mn-lt"/>
            </a:endParaRPr>
          </a:p>
        </p:txBody>
      </p:sp>
      <p:sp>
        <p:nvSpPr>
          <p:cNvPr id="5" name="Pladsholder til tekst 2"/>
          <p:cNvSpPr txBox="1">
            <a:spLocks/>
          </p:cNvSpPr>
          <p:nvPr/>
        </p:nvSpPr>
        <p:spPr>
          <a:xfrm>
            <a:off x="1144860" y="3747355"/>
            <a:ext cx="4951140" cy="4463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040"/>
              </a:lnSpc>
            </a:pPr>
            <a:endParaRPr lang="da-DK" dirty="0"/>
          </a:p>
          <a:p>
            <a:pPr>
              <a:lnSpc>
                <a:spcPts val="2040"/>
              </a:lnSpc>
            </a:pPr>
            <a:endParaRPr lang="da-DK" dirty="0"/>
          </a:p>
        </p:txBody>
      </p:sp>
      <p:sp>
        <p:nvSpPr>
          <p:cNvPr id="6" name="Tekstfelt 5"/>
          <p:cNvSpPr txBox="1"/>
          <p:nvPr/>
        </p:nvSpPr>
        <p:spPr>
          <a:xfrm>
            <a:off x="1246488" y="2432382"/>
            <a:ext cx="734797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dirty="0"/>
              <a:t>Adgang til </a:t>
            </a:r>
            <a:r>
              <a:rPr lang="da-DK" sz="2800" dirty="0" smtClean="0"/>
              <a:t>natur </a:t>
            </a:r>
            <a:endParaRPr lang="da-DK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dirty="0"/>
              <a:t>Natur og fysisk planlægning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dirty="0" smtClean="0"/>
              <a:t>Friluftsliv </a:t>
            </a:r>
            <a:r>
              <a:rPr lang="da-DK" sz="2800" dirty="0"/>
              <a:t>for børn og unge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dirty="0"/>
              <a:t>Friluftslivs betydning for sundheden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dirty="0" smtClean="0"/>
              <a:t>Foreningernes </a:t>
            </a:r>
            <a:r>
              <a:rPr lang="da-DK" sz="2800" dirty="0"/>
              <a:t>vilkår</a:t>
            </a:r>
          </a:p>
        </p:txBody>
      </p:sp>
      <p:sp>
        <p:nvSpPr>
          <p:cNvPr id="7" name="Rektangel 6"/>
          <p:cNvSpPr/>
          <p:nvPr/>
        </p:nvSpPr>
        <p:spPr>
          <a:xfrm>
            <a:off x="850860" y="375021"/>
            <a:ext cx="9219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400" b="1" dirty="0">
                <a:latin typeface="Calibri" panose="020F0502020204030204" pitchFamily="34" charset="0"/>
              </a:rPr>
              <a:t>5. </a:t>
            </a:r>
            <a:r>
              <a:rPr lang="da-DK" sz="4400" b="1" dirty="0" smtClean="0">
                <a:latin typeface="Calibri" panose="020F0502020204030204" pitchFamily="34" charset="0"/>
              </a:rPr>
              <a:t>Fremlæggelse af planer</a:t>
            </a:r>
            <a:endParaRPr lang="da-DK" sz="4400" dirty="0"/>
          </a:p>
        </p:txBody>
      </p:sp>
      <p:pic>
        <p:nvPicPr>
          <p:cNvPr id="8" name="Pladsholder til indhold 7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5" t="1211" r="2930" b="3233"/>
          <a:stretch/>
        </p:blipFill>
        <p:spPr>
          <a:xfrm rot="674957">
            <a:off x="7668323" y="1270312"/>
            <a:ext cx="3898886" cy="3940578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947" y="4810193"/>
            <a:ext cx="1889202" cy="1889202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149" y="4810423"/>
            <a:ext cx="1888972" cy="1888972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964" y="4807568"/>
            <a:ext cx="1891827" cy="189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584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9" r="12639"/>
          <a:stretch>
            <a:fillRect/>
          </a:stretch>
        </p:blipFill>
        <p:spPr/>
      </p:pic>
      <p:sp>
        <p:nvSpPr>
          <p:cNvPr id="7" name="Tekstfelt 6"/>
          <p:cNvSpPr txBox="1"/>
          <p:nvPr/>
        </p:nvSpPr>
        <p:spPr>
          <a:xfrm>
            <a:off x="3794759" y="718129"/>
            <a:ext cx="513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/>
              <a:t>Adgang til natur 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3794759" y="1727662"/>
            <a:ext cx="8229601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Dokumentere problemet og arbejde politisk for at forbedre adgang til natur.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Udvikle fremtidens stier og ruter – nye løsninger for adgang til natur.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Afløser for kampagnen Oplev mere Brug naturen – fortsat oplysning om regler og muligheder.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28215103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9" r="12639"/>
          <a:stretch>
            <a:fillRect/>
          </a:stretch>
        </p:blipFill>
        <p:spPr>
          <a:xfrm>
            <a:off x="-30046" y="0"/>
            <a:ext cx="3416300" cy="6858000"/>
          </a:xfrm>
        </p:spPr>
      </p:pic>
      <p:sp>
        <p:nvSpPr>
          <p:cNvPr id="7" name="Tekstfelt 6"/>
          <p:cNvSpPr txBox="1"/>
          <p:nvPr/>
        </p:nvSpPr>
        <p:spPr>
          <a:xfrm>
            <a:off x="3840480" y="698776"/>
            <a:ext cx="7315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/>
              <a:t>Natur og fysisk planlægning 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3840480" y="1651097"/>
            <a:ext cx="8153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Formulere rammer for Friluftsrådets </a:t>
            </a:r>
            <a:r>
              <a:rPr lang="da-DK" sz="3200" dirty="0" smtClean="0"/>
              <a:t>naturpolitik. </a:t>
            </a:r>
            <a:endParaRPr lang="da-DK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Gennemføre udviklingsprojekter i Danske Naturparker og øge synlighed i befolkningen.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Blå Flag og </a:t>
            </a:r>
            <a:r>
              <a:rPr lang="da-DK" sz="3200" dirty="0" smtClean="0"/>
              <a:t>Badepunkt.</a:t>
            </a:r>
            <a:endParaRPr lang="da-DK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Kommuneplaner og Grønt Danmarkskort, driftsplaner på Naturstyrelsens arealer.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Havplan og rekreative interesser på </a:t>
            </a:r>
            <a:r>
              <a:rPr lang="da-DK" sz="3200" dirty="0" smtClean="0"/>
              <a:t>havet.</a:t>
            </a: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2939235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22"/>
          <a:stretch/>
        </p:blipFill>
        <p:spPr>
          <a:xfrm>
            <a:off x="0" y="-66675"/>
            <a:ext cx="3310760" cy="6814316"/>
          </a:xfrm>
        </p:spPr>
      </p:pic>
      <p:sp>
        <p:nvSpPr>
          <p:cNvPr id="7" name="Tekstfelt 6"/>
          <p:cNvSpPr txBox="1"/>
          <p:nvPr/>
        </p:nvSpPr>
        <p:spPr>
          <a:xfrm>
            <a:off x="3600320" y="1951224"/>
            <a:ext cx="85916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Børn gror i natur – implementere naturaktivitetskanon i forskellige </a:t>
            </a:r>
            <a:r>
              <a:rPr lang="da-DK" sz="2800" dirty="0" smtClean="0"/>
              <a:t>arenaer</a:t>
            </a:r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Børns naturdannelse – og foreningers betydning for den.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Friluftsliv i </a:t>
            </a:r>
            <a:r>
              <a:rPr lang="da-DK" sz="2800" dirty="0" smtClean="0"/>
              <a:t>Skolen </a:t>
            </a:r>
            <a:r>
              <a:rPr lang="da-DK" sz="2800" dirty="0"/>
              <a:t>– konkrete materialer og påvirke rammerne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Nye kampagner og samarbejde i Center for Børn og Natur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Naturens Dag, Grønne Spirer og </a:t>
            </a:r>
            <a:r>
              <a:rPr lang="da-DK" sz="2800" dirty="0" smtClean="0"/>
              <a:t>Grønt Flag Grøn </a:t>
            </a:r>
            <a:r>
              <a:rPr lang="da-DK" sz="2800" dirty="0"/>
              <a:t>Skole 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3600320" y="868684"/>
            <a:ext cx="7135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/>
              <a:t>Friluftsliv for børn og unge</a:t>
            </a:r>
          </a:p>
        </p:txBody>
      </p:sp>
    </p:spTree>
    <p:extLst>
      <p:ext uri="{BB962C8B-B14F-4D97-AF65-F5344CB8AC3E}">
        <p14:creationId xmlns:p14="http://schemas.microsoft.com/office/powerpoint/2010/main" val="11555149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4"/>
          <p:cNvPicPr>
            <a:picLocks noGrp="1" noChangeAspect="1"/>
          </p:cNvPicPr>
          <p:nvPr>
            <p:ph type="pic"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39" r="12639"/>
          <a:stretch>
            <a:fillRect/>
          </a:stretch>
        </p:blipFill>
        <p:spPr/>
      </p:pic>
      <p:sp>
        <p:nvSpPr>
          <p:cNvPr id="7" name="Tekstfelt 6"/>
          <p:cNvSpPr txBox="1"/>
          <p:nvPr/>
        </p:nvSpPr>
        <p:spPr>
          <a:xfrm>
            <a:off x="3811194" y="304804"/>
            <a:ext cx="816744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/>
              <a:t>Friluftslivs betydning for sundheden 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3811195" y="1376140"/>
            <a:ext cx="816744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da-DK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Udforske modeller for friluftsliv i kommunernes sundhedsarbejde og styrke samarbejde med foreningslivet.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Afslutte Sund i Naturen og formulere nyt projekt med fokus på friluftsliv for alle og sundhed.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3200" dirty="0"/>
              <a:t>Sætte friluftsliv på dagsordenen </a:t>
            </a:r>
            <a:r>
              <a:rPr lang="da-DK" sz="3200" smtClean="0"/>
              <a:t>på sundhedsområdet.</a:t>
            </a:r>
            <a:endParaRPr lang="da-DK" sz="3200" dirty="0"/>
          </a:p>
        </p:txBody>
      </p:sp>
    </p:spTree>
    <p:extLst>
      <p:ext uri="{BB962C8B-B14F-4D97-AF65-F5344CB8AC3E}">
        <p14:creationId xmlns:p14="http://schemas.microsoft.com/office/powerpoint/2010/main" val="506808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billede 7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0" r="17162"/>
          <a:stretch/>
        </p:blipFill>
        <p:spPr>
          <a:xfrm>
            <a:off x="0" y="0"/>
            <a:ext cx="3581400" cy="6927911"/>
          </a:xfrm>
        </p:spPr>
      </p:pic>
      <p:sp>
        <p:nvSpPr>
          <p:cNvPr id="2" name="Rektangel 1"/>
          <p:cNvSpPr/>
          <p:nvPr/>
        </p:nvSpPr>
        <p:spPr>
          <a:xfrm>
            <a:off x="3794758" y="1724859"/>
            <a:ext cx="812292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dirty="0"/>
              <a:t>Generelle rammevilkår for friluftsforeninger – Udlodningsmidler til </a:t>
            </a:r>
            <a:r>
              <a:rPr lang="da-DK" sz="2800" dirty="0" smtClean="0"/>
              <a:t>Friluftsliv. </a:t>
            </a:r>
            <a:endParaRPr lang="da-DK" sz="2800" dirty="0"/>
          </a:p>
          <a:p>
            <a:endParaRPr lang="da-DK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a-DK" sz="2800" dirty="0"/>
              <a:t>Vores Natur – samle aktører om synergi og samtidighed med </a:t>
            </a:r>
            <a:r>
              <a:rPr lang="da-DK" sz="2800" dirty="0" err="1"/>
              <a:t>DRs</a:t>
            </a:r>
            <a:r>
              <a:rPr lang="da-DK" sz="2800" dirty="0"/>
              <a:t> naturprogrammer </a:t>
            </a:r>
            <a:r>
              <a:rPr lang="da-DK" sz="2800" dirty="0" smtClean="0"/>
              <a:t>2020.</a:t>
            </a:r>
            <a:endParaRPr lang="da-DK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800" dirty="0"/>
              <a:t>Rammer for organisationers deltagelse i </a:t>
            </a:r>
            <a:r>
              <a:rPr lang="da-DK" sz="2800" dirty="0" smtClean="0"/>
              <a:t>Naturmødet. </a:t>
            </a:r>
            <a:endParaRPr lang="da-DK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da-DK" sz="28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da-DK" sz="2800" dirty="0" smtClean="0"/>
              <a:t>Videreudvikle og udrulle Friluftsrådets </a:t>
            </a:r>
            <a:r>
              <a:rPr lang="da-DK" sz="2800" dirty="0"/>
              <a:t>lokale </a:t>
            </a:r>
            <a:r>
              <a:rPr lang="da-DK" sz="2800" dirty="0" smtClean="0"/>
              <a:t>struktur.  </a:t>
            </a:r>
            <a:endParaRPr lang="da-DK" sz="2800" dirty="0"/>
          </a:p>
        </p:txBody>
      </p:sp>
      <p:sp>
        <p:nvSpPr>
          <p:cNvPr id="6" name="Tekstfelt 5"/>
          <p:cNvSpPr txBox="1"/>
          <p:nvPr/>
        </p:nvSpPr>
        <p:spPr>
          <a:xfrm>
            <a:off x="3794758" y="602613"/>
            <a:ext cx="71350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400" b="1" dirty="0"/>
              <a:t>Foreningers vilkår</a:t>
            </a:r>
          </a:p>
        </p:txBody>
      </p:sp>
    </p:spTree>
    <p:extLst>
      <p:ext uri="{BB962C8B-B14F-4D97-AF65-F5344CB8AC3E}">
        <p14:creationId xmlns:p14="http://schemas.microsoft.com/office/powerpoint/2010/main" val="34950754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48"/>
          <a:stretch/>
        </p:blipFill>
        <p:spPr>
          <a:xfrm>
            <a:off x="0" y="-117231"/>
            <a:ext cx="12387994" cy="6975231"/>
          </a:xfrm>
        </p:spPr>
      </p:pic>
      <p:pic>
        <p:nvPicPr>
          <p:cNvPr id="5" name="Pladsholder til indhold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5"/>
          <a:stretch/>
        </p:blipFill>
        <p:spPr>
          <a:xfrm>
            <a:off x="0" y="5169998"/>
            <a:ext cx="12387994" cy="2131208"/>
          </a:xfrm>
          <a:prstGeom prst="rect">
            <a:avLst/>
          </a:prstGeom>
        </p:spPr>
      </p:pic>
      <p:pic>
        <p:nvPicPr>
          <p:cNvPr id="7" name="Pladsholder til indhold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-117231"/>
            <a:ext cx="12387994" cy="3470181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453547" y="201715"/>
            <a:ext cx="91745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800" b="1" dirty="0">
                <a:solidFill>
                  <a:schemeClr val="bg1"/>
                </a:solidFill>
              </a:rPr>
              <a:t>6. Budget for 2020 til godkendelse </a:t>
            </a:r>
            <a:r>
              <a:rPr lang="da-DK" sz="5400" b="1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10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indho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-9501"/>
            <a:ext cx="12192000" cy="3470181"/>
          </a:xfrm>
          <a:prstGeom prst="rect">
            <a:avLst/>
          </a:prstGeom>
        </p:spPr>
      </p:pic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851618" y="574189"/>
            <a:ext cx="100040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293" y="5754715"/>
            <a:ext cx="1996573" cy="881861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038000" y="1868927"/>
            <a:ext cx="1004134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a-DK" dirty="0"/>
          </a:p>
          <a:p>
            <a:endParaRPr lang="da-DK" sz="2000" dirty="0"/>
          </a:p>
          <a:p>
            <a:r>
              <a:rPr lang="da-DK" sz="3200" dirty="0"/>
              <a:t>Samlet omsætning: 28,4 mio. kr. </a:t>
            </a:r>
          </a:p>
          <a:p>
            <a:endParaRPr lang="da-DK" sz="3200" dirty="0"/>
          </a:p>
          <a:p>
            <a:r>
              <a:rPr lang="da-DK" sz="3200" dirty="0"/>
              <a:t>Budgetteret resultat: 13 t.kr.  </a:t>
            </a:r>
          </a:p>
          <a:p>
            <a:endParaRPr lang="da-DK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Forsigtig vurdering af indtægter fra projekter og programmer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Projekt Vores natur kan ændre billedet væsentligt</a:t>
            </a:r>
          </a:p>
          <a:p>
            <a:r>
              <a:rPr lang="da-DK" sz="2800" dirty="0"/>
              <a:t> </a:t>
            </a:r>
          </a:p>
          <a:p>
            <a:endParaRPr lang="da-DK" dirty="0"/>
          </a:p>
        </p:txBody>
      </p:sp>
      <p:sp>
        <p:nvSpPr>
          <p:cNvPr id="2" name="Rektangel 1"/>
          <p:cNvSpPr/>
          <p:nvPr/>
        </p:nvSpPr>
        <p:spPr>
          <a:xfrm>
            <a:off x="851618" y="486821"/>
            <a:ext cx="6096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4400" b="1" dirty="0" smtClean="0"/>
              <a:t>6. Budget for 2020 </a:t>
            </a:r>
            <a:r>
              <a:rPr lang="da-DK" b="1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814831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-10989" y="0"/>
            <a:ext cx="12192000" cy="3470181"/>
          </a:xfrm>
          <a:prstGeom prst="rect">
            <a:avLst/>
          </a:prstGeom>
          <a:noFill/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98764" y="1360675"/>
            <a:ext cx="10820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51064" y="478814"/>
            <a:ext cx="104678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400" b="1" dirty="0">
                <a:latin typeface="Calibri" panose="020F0502020204030204" pitchFamily="34" charset="0"/>
              </a:rPr>
              <a:t>Samlet udvikling i omsætning i mio. </a:t>
            </a:r>
            <a:r>
              <a:rPr lang="da-DK" sz="4400" b="1" dirty="0" smtClean="0">
                <a:latin typeface="Calibri" panose="020F0502020204030204" pitchFamily="34" charset="0"/>
              </a:rPr>
              <a:t>kr.</a:t>
            </a:r>
            <a:endParaRPr lang="da-DK" sz="4400" b="1" dirty="0">
              <a:latin typeface="Calibri" panose="020F0502020204030204" pitchFamily="34" charset="0"/>
            </a:endParaRPr>
          </a:p>
        </p:txBody>
      </p:sp>
      <p:pic>
        <p:nvPicPr>
          <p:cNvPr id="9" name="Pladsholder til indho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  <p:graphicFrame>
        <p:nvGraphicFramePr>
          <p:cNvPr id="14" name="Pladsholder til indhold 1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49036937"/>
              </p:ext>
            </p:extLst>
          </p:nvPr>
        </p:nvGraphicFramePr>
        <p:xfrm>
          <a:off x="888396" y="1384694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Pil: højre 2">
            <a:extLst>
              <a:ext uri="{FF2B5EF4-FFF2-40B4-BE49-F238E27FC236}">
                <a16:creationId xmlns:a16="http://schemas.microsoft.com/office/drawing/2014/main" id="{8741034F-3584-46B0-AE30-80293706F0B9}"/>
              </a:ext>
            </a:extLst>
          </p:cNvPr>
          <p:cNvSpPr/>
          <p:nvPr/>
        </p:nvSpPr>
        <p:spPr>
          <a:xfrm>
            <a:off x="8472881" y="3984771"/>
            <a:ext cx="889233" cy="3439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0670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1" y="-895721"/>
            <a:ext cx="12354481" cy="8236321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1529144" y="565911"/>
            <a:ext cx="8315896" cy="4261520"/>
          </a:xfrm>
          <a:prstGeom prst="rect">
            <a:avLst/>
          </a:prstGeom>
          <a:solidFill>
            <a:schemeClr val="bg1">
              <a:alpha val="55000"/>
            </a:schemeClr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1873332" y="1017068"/>
            <a:ext cx="8078388" cy="39595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3200" b="1" dirty="0"/>
              <a:t>2. Nogen vil spærre med hegn og med pæle,</a:t>
            </a:r>
          </a:p>
          <a:p>
            <a:pPr marL="0" indent="0">
              <a:buNone/>
            </a:pPr>
            <a:r>
              <a:rPr lang="da-DK" sz="3200" b="1" dirty="0"/>
              <a:t>andre vil fjerne en snoet sti.</a:t>
            </a:r>
          </a:p>
          <a:p>
            <a:pPr marL="0" indent="0">
              <a:buNone/>
            </a:pPr>
            <a:r>
              <a:rPr lang="da-DK" sz="3200" b="1" dirty="0"/>
              <a:t>Der findes stadigvæk folk, som vil stjæle</a:t>
            </a:r>
          </a:p>
          <a:p>
            <a:pPr marL="0" indent="0">
              <a:buNone/>
            </a:pPr>
            <a:r>
              <a:rPr lang="da-DK" sz="3200" b="1" dirty="0"/>
              <a:t>bækken som fisken skal leve i.</a:t>
            </a:r>
          </a:p>
          <a:p>
            <a:pPr marL="0" indent="0">
              <a:buNone/>
            </a:pPr>
            <a:r>
              <a:rPr lang="da-DK" sz="3200" b="1" dirty="0"/>
              <a:t>Bravt har du </a:t>
            </a:r>
            <a:r>
              <a:rPr lang="da-DK" sz="3200" b="1" dirty="0" smtClean="0"/>
              <a:t>modstået </a:t>
            </a:r>
            <a:r>
              <a:rPr lang="da-DK" sz="3200" b="1" dirty="0"/>
              <a:t>kævl og kiv</a:t>
            </a:r>
          </a:p>
          <a:p>
            <a:pPr marL="0" indent="0">
              <a:buNone/>
            </a:pPr>
            <a:r>
              <a:rPr lang="da-DK" sz="3200" b="1" dirty="0"/>
              <a:t>i kampen for alle folks friluftsliv.</a:t>
            </a:r>
          </a:p>
          <a:p>
            <a:pPr marL="0" indent="0">
              <a:buNone/>
            </a:pPr>
            <a:endParaRPr lang="da-DK" b="1" dirty="0">
              <a:latin typeface="Calibri" panose="020F0502020204030204" pitchFamily="34" charset="0"/>
            </a:endParaRPr>
          </a:p>
        </p:txBody>
      </p:sp>
      <p:pic>
        <p:nvPicPr>
          <p:cNvPr id="4" name="Pladsholder til indho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  <a:prstGeom prst="rect">
            <a:avLst/>
          </a:prstGeom>
        </p:spPr>
      </p:pic>
      <p:pic>
        <p:nvPicPr>
          <p:cNvPr id="6" name="Pladsholder til indhold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-52552"/>
            <a:ext cx="12192000" cy="3470181"/>
          </a:xfrm>
          <a:prstGeom prst="rect">
            <a:avLst/>
          </a:prstGeom>
          <a:noFill/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182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6"/>
          <a:stretch/>
        </p:blipFill>
        <p:spPr>
          <a:xfrm>
            <a:off x="0" y="-599768"/>
            <a:ext cx="12278994" cy="7457768"/>
          </a:xfrm>
          <a:prstGeom prst="rect">
            <a:avLst/>
          </a:prstGeom>
        </p:spPr>
      </p:pic>
      <p:pic>
        <p:nvPicPr>
          <p:cNvPr id="3" name="Pladsholder til indho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  <a:prstGeom prst="rect">
            <a:avLst/>
          </a:prstGeom>
        </p:spPr>
      </p:pic>
      <p:pic>
        <p:nvPicPr>
          <p:cNvPr id="5" name="Pladsholder til indhold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25321" y="-629937"/>
            <a:ext cx="12192000" cy="3470181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  <p:sp>
        <p:nvSpPr>
          <p:cNvPr id="9" name="Tekstfelt 8"/>
          <p:cNvSpPr txBox="1"/>
          <p:nvPr/>
        </p:nvSpPr>
        <p:spPr>
          <a:xfrm>
            <a:off x="671007" y="736656"/>
            <a:ext cx="58640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b="1" dirty="0">
                <a:solidFill>
                  <a:schemeClr val="bg1"/>
                </a:solidFill>
              </a:rPr>
              <a:t>7. Indkomne forslag</a:t>
            </a:r>
          </a:p>
        </p:txBody>
      </p:sp>
    </p:spTree>
    <p:extLst>
      <p:ext uri="{BB962C8B-B14F-4D97-AF65-F5344CB8AC3E}">
        <p14:creationId xmlns:p14="http://schemas.microsoft.com/office/powerpoint/2010/main" val="25693546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48" r="4510"/>
          <a:stretch/>
        </p:blipFill>
        <p:spPr>
          <a:xfrm>
            <a:off x="-93784" y="-234462"/>
            <a:ext cx="12320953" cy="7092462"/>
          </a:xfrm>
        </p:spPr>
      </p:pic>
      <p:pic>
        <p:nvPicPr>
          <p:cNvPr id="5" name="Pladsholder til indhold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5"/>
          <a:stretch/>
        </p:blipFill>
        <p:spPr>
          <a:xfrm>
            <a:off x="35169" y="5146551"/>
            <a:ext cx="12192000" cy="2131208"/>
          </a:xfrm>
          <a:prstGeom prst="rect">
            <a:avLst/>
          </a:prstGeom>
        </p:spPr>
      </p:pic>
      <p:pic>
        <p:nvPicPr>
          <p:cNvPr id="7" name="Pladsholder til indhold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181519" y="2549958"/>
            <a:ext cx="12274061" cy="3470181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494838" y="314791"/>
            <a:ext cx="109637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b="1" dirty="0">
                <a:solidFill>
                  <a:schemeClr val="bg1"/>
                </a:solidFill>
              </a:rPr>
              <a:t>8. Fastsættelse af kontingent for 2020</a:t>
            </a: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80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dsholder til indho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-83887"/>
            <a:ext cx="12192000" cy="3506477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28622" y="626088"/>
            <a:ext cx="9037123" cy="685800"/>
          </a:xfrm>
        </p:spPr>
        <p:txBody>
          <a:bodyPr>
            <a:noAutofit/>
          </a:bodyPr>
          <a:lstStyle/>
          <a:p>
            <a:r>
              <a:rPr lang="da-DK" b="1" dirty="0" smtClean="0">
                <a:latin typeface="Calibri" panose="020F0502020204030204" pitchFamily="34" charset="0"/>
              </a:rPr>
              <a:t>8. Fastsættelse </a:t>
            </a:r>
            <a:r>
              <a:rPr lang="da-DK" b="1" dirty="0">
                <a:latin typeface="Calibri" panose="020F0502020204030204" pitchFamily="34" charset="0"/>
              </a:rPr>
              <a:t>af kontingent 2020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-8000147" y="-297242"/>
            <a:ext cx="25065383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400" b="1" i="0" u="sng" strike="noStrike" cap="none" normalizeH="0" baseline="0" bmk="OLE_LINK21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Kontingentsatser 2017</a:t>
            </a:r>
            <a:endParaRPr kumimoji="0" lang="da-DK" altLang="da-DK" sz="9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a-DK" altLang="da-DK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da-DK" altLang="da-DK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kumimoji="0" lang="da-DK" altLang="da-DK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/>
            </a:r>
            <a:br>
              <a:rPr kumimoji="0" lang="da-DK" altLang="da-DK" sz="11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endParaRPr kumimoji="0" lang="da-DK" altLang="da-DK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Pladsholder til indho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  <a:prstGeom prst="rect">
            <a:avLst/>
          </a:prstGeom>
        </p:spPr>
      </p:pic>
      <p:graphicFrame>
        <p:nvGraphicFramePr>
          <p:cNvPr id="9" name="Pladsholder til indhold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15114196"/>
              </p:ext>
            </p:extLst>
          </p:nvPr>
        </p:nvGraphicFramePr>
        <p:xfrm>
          <a:off x="1028621" y="1605681"/>
          <a:ext cx="9037124" cy="387096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3634819">
                  <a:extLst>
                    <a:ext uri="{9D8B030D-6E8A-4147-A177-3AD203B41FA5}">
                      <a16:colId xmlns:a16="http://schemas.microsoft.com/office/drawing/2014/main" val="568816194"/>
                    </a:ext>
                  </a:extLst>
                </a:gridCol>
                <a:gridCol w="2438400">
                  <a:extLst>
                    <a:ext uri="{9D8B030D-6E8A-4147-A177-3AD203B41FA5}">
                      <a16:colId xmlns:a16="http://schemas.microsoft.com/office/drawing/2014/main" val="2030317957"/>
                    </a:ext>
                  </a:extLst>
                </a:gridCol>
                <a:gridCol w="2963905">
                  <a:extLst>
                    <a:ext uri="{9D8B030D-6E8A-4147-A177-3AD203B41FA5}">
                      <a16:colId xmlns:a16="http://schemas.microsoft.com/office/drawing/2014/main" val="268157432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 sz="2000" dirty="0"/>
                        <a:t>A-medlemmer (antal medlemmer)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2000" dirty="0"/>
                        <a:t>Kontingent 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dirty="0">
                          <a:solidFill>
                            <a:schemeClr val="tx1"/>
                          </a:solidFill>
                        </a:rPr>
                        <a:t>Forslag kontingent 2020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0605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000" dirty="0"/>
                        <a:t>Over 100.000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/>
                        <a:t>kr. 15.300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dirty="0"/>
                        <a:t>Kr. 15.425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32626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000" dirty="0"/>
                        <a:t>Indtil 100.000</a:t>
                      </a:r>
                      <a:endParaRPr lang="da-DK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/>
                        <a:t>kr. 12.000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dirty="0"/>
                        <a:t>Kr. 12.100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30217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000" dirty="0"/>
                        <a:t>Indtil 25.000</a:t>
                      </a:r>
                      <a:endParaRPr lang="da-DK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/>
                        <a:t>kr. 8.675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kr. 8.750</a:t>
                      </a:r>
                      <a:endParaRPr lang="da-DK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524810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000" dirty="0"/>
                        <a:t>Indtil 10.000 </a:t>
                      </a:r>
                      <a:endParaRPr lang="da-DK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/>
                        <a:t>kr. 6.650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kr. 6.700</a:t>
                      </a:r>
                      <a:endParaRPr lang="da-DK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975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000" dirty="0"/>
                        <a:t>Indtil 5.000 </a:t>
                      </a:r>
                      <a:endParaRPr lang="da-DK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/>
                        <a:t>kr. 4.600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kr. 4.650</a:t>
                      </a:r>
                      <a:endParaRPr lang="da-DK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1423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000" dirty="0"/>
                        <a:t>Indtil 1.000 </a:t>
                      </a:r>
                      <a:endParaRPr lang="da-DK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/>
                        <a:t>kr. 3.825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kr. 3.850</a:t>
                      </a:r>
                      <a:endParaRPr lang="da-DK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8195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a-DK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da-DK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da-DK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42514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000" b="1" dirty="0"/>
                        <a:t>B-medlemmer </a:t>
                      </a:r>
                      <a:endParaRPr lang="da-DK" sz="2000" b="1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2000" b="0" dirty="0"/>
                        <a:t>kr. 3.825</a:t>
                      </a:r>
                      <a:endParaRPr lang="da-DK" sz="20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a-DK" sz="2000" b="1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kr. 3.850</a:t>
                      </a:r>
                      <a:endParaRPr lang="da-DK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3181852"/>
                  </a:ext>
                </a:extLst>
              </a:tr>
            </a:tbl>
          </a:graphicData>
        </a:graphic>
      </p:graphicFrame>
      <p:pic>
        <p:nvPicPr>
          <p:cNvPr id="8" name="Bille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529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dsholder til billede 2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31" b="9431"/>
          <a:stretch>
            <a:fillRect/>
          </a:stretch>
        </p:blipFill>
        <p:spPr/>
      </p:pic>
      <p:pic>
        <p:nvPicPr>
          <p:cNvPr id="23" name="Billed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69920"/>
          </a:xfrm>
          <a:prstGeom prst="rect">
            <a:avLst/>
          </a:prstGeom>
        </p:spPr>
      </p:pic>
      <p:pic>
        <p:nvPicPr>
          <p:cNvPr id="24" name="Billed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9553"/>
            <a:ext cx="12192000" cy="1298447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1645598" y="1042820"/>
            <a:ext cx="9511759" cy="435130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2031827" y="2649536"/>
            <a:ext cx="9556595" cy="2484525"/>
          </a:xfrm>
        </p:spPr>
        <p:txBody>
          <a:bodyPr>
            <a:noAutofit/>
          </a:bodyPr>
          <a:lstStyle/>
          <a:p>
            <a:r>
              <a:rPr lang="da-DK" sz="5400" b="1" dirty="0">
                <a:latin typeface="Calibri" panose="020F0502020204030204" pitchFamily="34" charset="0"/>
              </a:rPr>
              <a:t/>
            </a:r>
            <a:br>
              <a:rPr lang="da-DK" sz="5400" b="1" dirty="0">
                <a:latin typeface="Calibri" panose="020F0502020204030204" pitchFamily="34" charset="0"/>
              </a:rPr>
            </a:br>
            <a:r>
              <a:rPr lang="da-DK" sz="5400" b="1" dirty="0">
                <a:latin typeface="Calibri" panose="020F0502020204030204" pitchFamily="34" charset="0"/>
              </a:rPr>
              <a:t>Velkommen til gæstetaler</a:t>
            </a:r>
            <a:br>
              <a:rPr lang="da-DK" sz="5400" b="1" dirty="0">
                <a:latin typeface="Calibri" panose="020F0502020204030204" pitchFamily="34" charset="0"/>
              </a:rPr>
            </a:br>
            <a:r>
              <a:rPr lang="da-DK" sz="5400" b="1" dirty="0">
                <a:latin typeface="Calibri" panose="020F0502020204030204" pitchFamily="34" charset="0"/>
              </a:rPr>
              <a:t>Anker Brink Lund:</a:t>
            </a:r>
            <a:br>
              <a:rPr lang="da-DK" sz="5400" b="1" dirty="0">
                <a:latin typeface="Calibri" panose="020F0502020204030204" pitchFamily="34" charset="0"/>
              </a:rPr>
            </a:br>
            <a:r>
              <a:rPr lang="da-DK" sz="5400" b="1" dirty="0">
                <a:latin typeface="Calibri" panose="020F0502020204030204" pitchFamily="34" charset="0"/>
              </a:rPr>
              <a:t>”Udfordringer for politiske interesseorganisationer”  </a:t>
            </a:r>
            <a:br>
              <a:rPr lang="da-DK" sz="5400" b="1" dirty="0">
                <a:latin typeface="Calibri" panose="020F0502020204030204" pitchFamily="34" charset="0"/>
              </a:rPr>
            </a:br>
            <a:r>
              <a:rPr lang="da-DK" sz="5400" b="1" dirty="0">
                <a:latin typeface="+mn-lt"/>
              </a:rPr>
              <a:t/>
            </a:r>
            <a:br>
              <a:rPr lang="da-DK" sz="5400" b="1" dirty="0">
                <a:latin typeface="+mn-lt"/>
              </a:rPr>
            </a:br>
            <a:r>
              <a:rPr lang="da-DK" sz="5400" b="1" dirty="0">
                <a:latin typeface="+mn-lt"/>
              </a:rPr>
              <a:t/>
            </a:r>
            <a:br>
              <a:rPr lang="da-DK" sz="5400" b="1" dirty="0">
                <a:latin typeface="+mn-lt"/>
              </a:rPr>
            </a:br>
            <a:endParaRPr lang="da-DK" sz="54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0912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ladsholder til billede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2" b="7522"/>
          <a:stretch>
            <a:fillRect/>
          </a:stretch>
        </p:blipFill>
        <p:spPr/>
      </p:pic>
      <p:pic>
        <p:nvPicPr>
          <p:cNvPr id="23" name="Billed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3169920"/>
          </a:xfrm>
          <a:prstGeom prst="rect">
            <a:avLst/>
          </a:prstGeom>
        </p:spPr>
      </p:pic>
      <p:pic>
        <p:nvPicPr>
          <p:cNvPr id="24" name="Billed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9553"/>
            <a:ext cx="12192000" cy="1298447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952500" y="716279"/>
            <a:ext cx="10401300" cy="5162007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2"/>
          </p:nvPr>
        </p:nvSpPr>
        <p:spPr>
          <a:xfrm>
            <a:off x="1946246" y="1824792"/>
            <a:ext cx="8985201" cy="32084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a-DK" sz="6000" b="1" dirty="0"/>
              <a:t>PAUSE </a:t>
            </a:r>
          </a:p>
          <a:p>
            <a:pPr marL="0" indent="0">
              <a:buNone/>
            </a:pPr>
            <a:r>
              <a:rPr lang="da-DK" sz="6000" b="1" dirty="0"/>
              <a:t>indtil kl. 16.00 </a:t>
            </a:r>
          </a:p>
        </p:txBody>
      </p:sp>
    </p:spTree>
    <p:extLst>
      <p:ext uri="{BB962C8B-B14F-4D97-AF65-F5344CB8AC3E}">
        <p14:creationId xmlns:p14="http://schemas.microsoft.com/office/powerpoint/2010/main" val="789878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924"/>
            <a:ext cx="12192000" cy="8126436"/>
          </a:xfrm>
        </p:spPr>
      </p:pic>
      <p:pic>
        <p:nvPicPr>
          <p:cNvPr id="7" name="Pladsholder til indhold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5"/>
          <a:stretch/>
        </p:blipFill>
        <p:spPr>
          <a:xfrm>
            <a:off x="0" y="5461168"/>
            <a:ext cx="12192000" cy="2131208"/>
          </a:xfrm>
          <a:prstGeom prst="rect">
            <a:avLst/>
          </a:prstGeom>
        </p:spPr>
      </p:pic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-571716"/>
            <a:ext cx="12192000" cy="3807106"/>
          </a:xfrm>
          <a:prstGeom prst="rect">
            <a:avLst/>
          </a:prstGeom>
        </p:spPr>
      </p:pic>
      <p:sp>
        <p:nvSpPr>
          <p:cNvPr id="10" name="Tekstfelt 9"/>
          <p:cNvSpPr txBox="1"/>
          <p:nvPr/>
        </p:nvSpPr>
        <p:spPr>
          <a:xfrm>
            <a:off x="1034828" y="86281"/>
            <a:ext cx="93290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b="1" dirty="0">
                <a:solidFill>
                  <a:schemeClr val="bg1"/>
                </a:solidFill>
              </a:rPr>
              <a:t>9. Optagelse af nye medlemmer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3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latin typeface="+mn-lt"/>
              </a:rPr>
              <a:t>9. Optagelse </a:t>
            </a:r>
            <a:r>
              <a:rPr lang="da-DK" b="1" dirty="0">
                <a:latin typeface="+mn-lt"/>
              </a:rPr>
              <a:t>af nye medlemmer</a:t>
            </a:r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6" name="Pladsholder til indhold 2"/>
          <p:cNvSpPr txBox="1">
            <a:spLocks/>
          </p:cNvSpPr>
          <p:nvPr/>
        </p:nvSpPr>
        <p:spPr>
          <a:xfrm>
            <a:off x="838200" y="1690688"/>
            <a:ext cx="7772400" cy="3657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da-DK" sz="2400" b="1" u="sng" dirty="0">
                <a:latin typeface="Calibri" panose="020F0502020204030204" pitchFamily="34" charset="0"/>
              </a:rPr>
              <a:t>A-medlemmer</a:t>
            </a:r>
            <a:br>
              <a:rPr lang="da-DK" sz="2400" b="1" u="sng" dirty="0">
                <a:latin typeface="Calibri" panose="020F0502020204030204" pitchFamily="34" charset="0"/>
              </a:rPr>
            </a:br>
            <a:endParaRPr lang="da-DK" sz="2400" b="1" i="1" dirty="0">
              <a:latin typeface="Calibri" panose="020F0502020204030204" pitchFamily="34" charset="0"/>
            </a:endParaRPr>
          </a:p>
          <a:p>
            <a:r>
              <a:rPr lang="da-DK" sz="2400" b="1" i="1" dirty="0">
                <a:latin typeface="Calibri" panose="020F0502020204030204" pitchFamily="34" charset="0"/>
              </a:rPr>
              <a:t>Ingen</a:t>
            </a:r>
          </a:p>
          <a:p>
            <a:endParaRPr lang="da-DK" sz="2400" b="1" i="1" dirty="0">
              <a:latin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u="sng" dirty="0">
                <a:latin typeface="Calibri" panose="020F0502020204030204" pitchFamily="34" charset="0"/>
              </a:rPr>
              <a:t>B-medlemmer</a:t>
            </a:r>
            <a:br>
              <a:rPr lang="da-DK" sz="2400" b="1" u="sng" dirty="0">
                <a:latin typeface="Calibri" panose="020F0502020204030204" pitchFamily="34" charset="0"/>
              </a:rPr>
            </a:br>
            <a:endParaRPr lang="da-DK" sz="2400" b="1" u="sng" dirty="0">
              <a:latin typeface="Calibri" panose="020F0502020204030204" pitchFamily="34" charset="0"/>
            </a:endParaRPr>
          </a:p>
          <a:p>
            <a:r>
              <a:rPr lang="da-DK" sz="2400" b="1" dirty="0">
                <a:latin typeface="Calibri" panose="020F0502020204030204" pitchFamily="34" charset="0"/>
              </a:rPr>
              <a:t>Nationalpark Skjoldungernes Land 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0"/>
            <a:ext cx="12192000" cy="3506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7222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6" name="Pladsholder til indhold 2"/>
          <p:cNvSpPr txBox="1">
            <a:spLocks/>
          </p:cNvSpPr>
          <p:nvPr/>
        </p:nvSpPr>
        <p:spPr>
          <a:xfrm>
            <a:off x="908463" y="1609181"/>
            <a:ext cx="10811312" cy="384260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a-DK" b="1" dirty="0"/>
          </a:p>
          <a:p>
            <a:pPr marL="0" indent="0">
              <a:buNone/>
            </a:pPr>
            <a:r>
              <a:rPr lang="da-DK" b="1" dirty="0"/>
              <a:t>Nationalpark Skjoldungernes Land</a:t>
            </a:r>
          </a:p>
          <a:p>
            <a:pPr marL="0" indent="0">
              <a:buNone/>
            </a:pPr>
            <a:r>
              <a:rPr lang="da-DK" sz="2400" dirty="0"/>
              <a:t>Nationalpark Skjoldungernes Land er Sjællands første nationalpark, indviet i 2015. Nationalparkens grænser går ind i kommunerne Roskilde, Lejre og Frederikssund og dækker i alt 170 km2.</a:t>
            </a:r>
          </a:p>
          <a:p>
            <a:pPr marL="0" indent="0">
              <a:buNone/>
            </a:pPr>
            <a:r>
              <a:rPr lang="da-DK" sz="2400" dirty="0"/>
              <a:t>Nationalparkerne i Danmark er organiseret som statslige fonde og har juridisk ophæng i Lov om nationalparker nr. 120 af 26. januar 2017. </a:t>
            </a:r>
          </a:p>
          <a:p>
            <a:pPr marL="0" indent="0">
              <a:buNone/>
            </a:pPr>
            <a:r>
              <a:rPr lang="da-DK" sz="2400" dirty="0"/>
              <a:t>Nationalpark Skjoldungernes Land støtter op om Friluftsrådets formål og tror på, at nationalparkerne, naturparkerne og geoparkerne tilsammen har en berettigelse i Friluftsrådets bagland.</a:t>
            </a:r>
          </a:p>
          <a:p>
            <a:pPr marL="0" indent="0">
              <a:buNone/>
            </a:pPr>
            <a:r>
              <a:rPr lang="da-DK" dirty="0"/>
              <a:t> </a:t>
            </a:r>
          </a:p>
          <a:p>
            <a:endParaRPr lang="da-DK" dirty="0"/>
          </a:p>
          <a:p>
            <a:pPr marL="0" indent="0">
              <a:buNone/>
            </a:pPr>
            <a:endParaRPr lang="da-DK" sz="2400" dirty="0"/>
          </a:p>
          <a:p>
            <a:pPr marL="0" indent="0">
              <a:buNone/>
            </a:pPr>
            <a:r>
              <a:rPr lang="da-DK" sz="2400" dirty="0"/>
              <a:t> 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+mn-lt"/>
              </a:rPr>
              <a:t>Optagelse af nyt B-medlem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0"/>
            <a:ext cx="12192000" cy="3506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52247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>
                <a:latin typeface="+mn-lt"/>
              </a:rPr>
              <a:t>Genoptagelse af B-medlemmer </a:t>
            </a:r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8" name="Pladsholder til indhold 2"/>
          <p:cNvSpPr txBox="1">
            <a:spLocks/>
          </p:cNvSpPr>
          <p:nvPr/>
        </p:nvSpPr>
        <p:spPr>
          <a:xfrm>
            <a:off x="838200" y="1690688"/>
            <a:ext cx="10302240" cy="3657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a-DK" sz="2000" u="sng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da-DK" sz="2400" b="1" u="sng" dirty="0">
                <a:latin typeface="Calibri" panose="020F0502020204030204" pitchFamily="34" charset="0"/>
              </a:rPr>
              <a:t>Genoptagelse af B-medlemmer</a:t>
            </a:r>
            <a:r>
              <a:rPr lang="da-DK" sz="2400" b="1" dirty="0">
                <a:latin typeface="Calibri" panose="020F0502020204030204" pitchFamily="34" charset="0"/>
              </a:rPr>
              <a:t> (skal ske hvert 4. år)</a:t>
            </a:r>
            <a:br>
              <a:rPr lang="da-DK" sz="2400" b="1" dirty="0">
                <a:latin typeface="Calibri" panose="020F0502020204030204" pitchFamily="34" charset="0"/>
              </a:rPr>
            </a:br>
            <a:endParaRPr lang="da-DK" dirty="0"/>
          </a:p>
          <a:p>
            <a:pPr marL="0" indent="0">
              <a:buNone/>
            </a:pPr>
            <a:r>
              <a:rPr lang="da-DK" dirty="0"/>
              <a:t> </a:t>
            </a:r>
          </a:p>
          <a:p>
            <a:pPr lvl="0"/>
            <a:r>
              <a:rPr lang="da-DK" dirty="0"/>
              <a:t>Dansk Falkejagt Klub (optaget i 1999)</a:t>
            </a:r>
          </a:p>
          <a:p>
            <a:pPr lvl="0"/>
            <a:r>
              <a:rPr lang="da-DK" dirty="0" smtClean="0"/>
              <a:t>DSL </a:t>
            </a:r>
            <a:r>
              <a:rPr lang="da-DK" dirty="0" smtClean="0"/>
              <a:t>(Danske Skov- og Landskabsingeniører) (</a:t>
            </a:r>
            <a:r>
              <a:rPr lang="da-DK" dirty="0"/>
              <a:t>optaget i 2007)</a:t>
            </a:r>
          </a:p>
          <a:p>
            <a:pPr marL="0" indent="0">
              <a:buNone/>
            </a:pPr>
            <a:r>
              <a:rPr lang="da-DK" b="1" dirty="0"/>
              <a:t> </a:t>
            </a:r>
            <a:endParaRPr lang="da-DK" dirty="0"/>
          </a:p>
          <a:p>
            <a:pPr marL="0" indent="0">
              <a:buNone/>
            </a:pPr>
            <a:r>
              <a:rPr lang="da-DK" b="1" dirty="0"/>
              <a:t> </a:t>
            </a:r>
            <a:endParaRPr lang="da-DK" dirty="0"/>
          </a:p>
          <a:p>
            <a:pPr marL="0" indent="0">
              <a:buFont typeface="Arial" panose="020B0604020202020204" pitchFamily="34" charset="0"/>
              <a:buNone/>
            </a:pPr>
            <a:endParaRPr lang="da-DK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  <p:pic>
        <p:nvPicPr>
          <p:cNvPr id="6" name="Pladsholder til indhold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0"/>
            <a:ext cx="12192000" cy="3506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606564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52"/>
          <a:stretch/>
        </p:blipFill>
        <p:spPr>
          <a:xfrm>
            <a:off x="0" y="-462829"/>
            <a:ext cx="12192000" cy="735974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6968"/>
            <a:ext cx="12192000" cy="1298447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509228" y="365125"/>
            <a:ext cx="594316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b="1" dirty="0">
                <a:solidFill>
                  <a:schemeClr val="bg1"/>
                </a:solidFill>
              </a:rPr>
              <a:t>10. Valg af formand </a:t>
            </a:r>
          </a:p>
        </p:txBody>
      </p:sp>
      <p:pic>
        <p:nvPicPr>
          <p:cNvPr id="6" name="Pladsholder til indhold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-446636"/>
            <a:ext cx="12192000" cy="347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165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24292"/>
            <a:ext cx="12192000" cy="8138808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1859280" y="385984"/>
            <a:ext cx="6995160" cy="5038844"/>
          </a:xfrm>
          <a:prstGeom prst="rect">
            <a:avLst/>
          </a:prstGeom>
          <a:solidFill>
            <a:schemeClr val="bg1">
              <a:alpha val="63000"/>
            </a:schemeClr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055168" y="690010"/>
            <a:ext cx="7772400" cy="36576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a-DK" sz="3200" b="1" dirty="0">
                <a:latin typeface="Calibri" panose="020F0502020204030204" pitchFamily="34" charset="0"/>
              </a:rPr>
              <a:t>3. </a:t>
            </a:r>
            <a:r>
              <a:rPr lang="da-DK" sz="3200" b="1" dirty="0"/>
              <a:t>Du har igennem omskiftende tider</a:t>
            </a:r>
          </a:p>
          <a:p>
            <a:pPr marL="0" indent="0">
              <a:buNone/>
            </a:pPr>
            <a:r>
              <a:rPr lang="da-DK" sz="3200" b="1" dirty="0"/>
              <a:t>stået som friluftslivets ven,</a:t>
            </a:r>
          </a:p>
          <a:p>
            <a:pPr marL="0" indent="0">
              <a:buNone/>
            </a:pPr>
            <a:r>
              <a:rPr lang="da-DK" sz="3200" b="1" dirty="0"/>
              <a:t>så hvis du tror, du kan hvile omsider,</a:t>
            </a:r>
          </a:p>
          <a:p>
            <a:pPr marL="0" indent="0">
              <a:buNone/>
            </a:pPr>
            <a:r>
              <a:rPr lang="da-DK" sz="3200" b="1" dirty="0"/>
              <a:t>kan du vist roligt tro om igen!</a:t>
            </a:r>
          </a:p>
          <a:p>
            <a:pPr marL="0" indent="0">
              <a:buNone/>
            </a:pPr>
            <a:r>
              <a:rPr lang="da-DK" sz="3200" b="1" dirty="0"/>
              <a:t>Nej, Holger Danske, vågn op til dåd!</a:t>
            </a:r>
          </a:p>
          <a:p>
            <a:pPr marL="0" indent="0">
              <a:buNone/>
            </a:pPr>
            <a:r>
              <a:rPr lang="da-DK" sz="3200" b="1" dirty="0"/>
              <a:t>Vi har endnu brug for et Friluftsråd!</a:t>
            </a:r>
          </a:p>
          <a:p>
            <a:pPr marL="0" indent="0">
              <a:buNone/>
            </a:pPr>
            <a:r>
              <a:rPr lang="da-DK" sz="3200" dirty="0"/>
              <a:t> </a:t>
            </a:r>
          </a:p>
          <a:p>
            <a:pPr marL="0" indent="0">
              <a:lnSpc>
                <a:spcPct val="100000"/>
              </a:lnSpc>
              <a:buNone/>
            </a:pPr>
            <a:endParaRPr lang="da-DK" b="1" dirty="0">
              <a:latin typeface="Calibri" panose="020F0502020204030204" pitchFamily="34" charset="0"/>
            </a:endParaRPr>
          </a:p>
          <a:p>
            <a:pPr marL="0" indent="0">
              <a:buNone/>
            </a:pPr>
            <a:endParaRPr lang="da-DK" b="1" dirty="0"/>
          </a:p>
        </p:txBody>
      </p:sp>
      <p:sp>
        <p:nvSpPr>
          <p:cNvPr id="4" name="Tekstboks 3"/>
          <p:cNvSpPr txBox="1"/>
          <p:nvPr/>
        </p:nvSpPr>
        <p:spPr>
          <a:xfrm>
            <a:off x="5593944" y="4347610"/>
            <a:ext cx="34563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b="1" i="1" dirty="0">
                <a:latin typeface="Calibri" panose="020F0502020204030204" pitchFamily="34" charset="0"/>
              </a:rPr>
              <a:t>Tekst: Jens Frydendal</a:t>
            </a:r>
          </a:p>
          <a:p>
            <a:r>
              <a:rPr lang="da-DK" sz="1600" b="1" i="1" dirty="0">
                <a:latin typeface="Calibri" panose="020F0502020204030204" pitchFamily="34" charset="0"/>
              </a:rPr>
              <a:t>Gave fra Naturvejlederforeningen til Friluftsrådets 75 års jubilæum i 2017. </a:t>
            </a:r>
            <a:endParaRPr lang="da-DK" sz="1600" b="1" dirty="0">
              <a:latin typeface="Calibri" panose="020F0502020204030204" pitchFamily="34" charset="0"/>
            </a:endParaRPr>
          </a:p>
        </p:txBody>
      </p:sp>
      <p:pic>
        <p:nvPicPr>
          <p:cNvPr id="5" name="Pladsholder til indho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9014"/>
            <a:ext cx="12217321" cy="1324708"/>
          </a:xfrm>
          <a:prstGeom prst="rect">
            <a:avLst/>
          </a:prstGeom>
        </p:spPr>
      </p:pic>
      <p:pic>
        <p:nvPicPr>
          <p:cNvPr id="7" name="Pladsholder til indhold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0"/>
            <a:ext cx="12192000" cy="3470181"/>
          </a:xfrm>
          <a:prstGeom prst="rect">
            <a:avLst/>
          </a:prstGeom>
          <a:noFill/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0725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indho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-23752" y="-585054"/>
            <a:ext cx="12192000" cy="3470181"/>
          </a:xfrm>
          <a:prstGeom prst="rect">
            <a:avLst/>
          </a:prstGeom>
        </p:spPr>
      </p:pic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851619" y="75881"/>
            <a:ext cx="100040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b="1" dirty="0">
                <a:latin typeface="Calibri" panose="020F0502020204030204" pitchFamily="34" charset="0"/>
              </a:rPr>
              <a:t>Vejledning til afstemning</a:t>
            </a:r>
          </a:p>
        </p:txBody>
      </p:sp>
      <p:pic>
        <p:nvPicPr>
          <p:cNvPr id="10" name="Pladsholder til indhold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21" y="5533292"/>
            <a:ext cx="12217321" cy="1324708"/>
          </a:xfrm>
          <a:prstGeom prst="rect">
            <a:avLst/>
          </a:prstGeom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7335" y="5754715"/>
            <a:ext cx="1996573" cy="881861"/>
          </a:xfrm>
          <a:prstGeom prst="rect">
            <a:avLst/>
          </a:prstGeom>
        </p:spPr>
      </p:pic>
      <p:sp>
        <p:nvSpPr>
          <p:cNvPr id="12" name="Tekstboks 4"/>
          <p:cNvSpPr txBox="1"/>
          <p:nvPr/>
        </p:nvSpPr>
        <p:spPr>
          <a:xfrm>
            <a:off x="924084" y="1198700"/>
            <a:ext cx="5184576" cy="4996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800"/>
              </a:spcAft>
            </a:pPr>
            <a:r>
              <a:rPr lang="da-DK" sz="2133" b="1" dirty="0"/>
              <a:t>Ved kandidatafstemninger med flere valgmuligheder anvendes nummertasterne</a:t>
            </a:r>
          </a:p>
          <a:p>
            <a:pPr marL="628635" lvl="1" indent="-380990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a-DK" sz="1867" dirty="0"/>
              <a:t>Tryk på nummeret for den kandidat, du vil stemme på og derefter på SEND-tasten. </a:t>
            </a:r>
            <a:br>
              <a:rPr lang="da-DK" sz="1867" dirty="0"/>
            </a:br>
            <a:r>
              <a:rPr lang="da-DK" sz="1867" dirty="0"/>
              <a:t>Afvent svar i displayet.</a:t>
            </a:r>
          </a:p>
          <a:p>
            <a:pPr marL="628635" lvl="1" indent="-380990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a-DK" sz="1867" dirty="0"/>
              <a:t>Gør det for hver kandidat, du vil stemme på.</a:t>
            </a:r>
          </a:p>
          <a:p>
            <a:pPr marL="628635" lvl="1" indent="-380990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a-DK" sz="1867" dirty="0"/>
              <a:t>Hvis du fortryder ét af dine valg, skal du begynde forfra. Det gør du ved at </a:t>
            </a:r>
            <a:r>
              <a:rPr lang="da-DK" sz="1867" dirty="0" err="1"/>
              <a:t>taste</a:t>
            </a:r>
            <a:r>
              <a:rPr lang="da-DK" sz="1867" dirty="0"/>
              <a:t> 000 (tre nuller) og derefter SEND. Det sletter alle dine valg.</a:t>
            </a:r>
          </a:p>
          <a:p>
            <a:pPr marL="628635" lvl="1" indent="-380990"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da-DK" sz="1867" dirty="0"/>
              <a:t>Du kan se i displayet, hvornår du har brugt dine stemmer. Hvis ikke du stemmer på det antal kandidater, der skal vælges, bliver dine kandidatstemmer ikke talt med. </a:t>
            </a:r>
          </a:p>
          <a:p>
            <a:pPr marL="247644" indent="-247644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da-DK" sz="1867" dirty="0"/>
          </a:p>
        </p:txBody>
      </p:sp>
      <p:sp>
        <p:nvSpPr>
          <p:cNvPr id="15" name="Tekstfelt 14"/>
          <p:cNvSpPr txBox="1"/>
          <p:nvPr/>
        </p:nvSpPr>
        <p:spPr>
          <a:xfrm>
            <a:off x="9010040" y="3219688"/>
            <a:ext cx="28438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/>
              <a:t>NUMMER-TASTER</a:t>
            </a:r>
            <a:endParaRPr lang="da-DK" b="1" dirty="0"/>
          </a:p>
        </p:txBody>
      </p:sp>
      <p:grpSp>
        <p:nvGrpSpPr>
          <p:cNvPr id="16" name="Gruppe 15"/>
          <p:cNvGrpSpPr/>
          <p:nvPr/>
        </p:nvGrpSpPr>
        <p:grpSpPr>
          <a:xfrm>
            <a:off x="6797978" y="1044008"/>
            <a:ext cx="2606307" cy="4549973"/>
            <a:chOff x="538166" y="5284936"/>
            <a:chExt cx="1954730" cy="3412480"/>
          </a:xfrm>
        </p:grpSpPr>
        <p:pic>
          <p:nvPicPr>
            <p:cNvPr id="17" name="Billede 16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16509" r="91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94" r="22124"/>
            <a:stretch/>
          </p:blipFill>
          <p:spPr>
            <a:xfrm>
              <a:off x="538166" y="5284936"/>
              <a:ext cx="1954730" cy="3412480"/>
            </a:xfrm>
            <a:prstGeom prst="rect">
              <a:avLst/>
            </a:prstGeom>
          </p:spPr>
        </p:pic>
        <p:sp>
          <p:nvSpPr>
            <p:cNvPr id="18" name="Ellipse 17"/>
            <p:cNvSpPr/>
            <p:nvPr/>
          </p:nvSpPr>
          <p:spPr>
            <a:xfrm>
              <a:off x="970214" y="7113240"/>
              <a:ext cx="1152128" cy="93610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/>
            </a:p>
          </p:txBody>
        </p:sp>
      </p:grpSp>
    </p:spTree>
    <p:extLst>
      <p:ext uri="{BB962C8B-B14F-4D97-AF65-F5344CB8AC3E}">
        <p14:creationId xmlns:p14="http://schemas.microsoft.com/office/powerpoint/2010/main" val="976238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indho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-23752" y="-432655"/>
            <a:ext cx="12192000" cy="3470181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851619" y="135277"/>
            <a:ext cx="100040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pic>
        <p:nvPicPr>
          <p:cNvPr id="12" name="Pladsholder til indho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2" y="5533292"/>
            <a:ext cx="12217321" cy="132470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613" y="5683064"/>
            <a:ext cx="1996573" cy="881861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013513" y="1460840"/>
            <a:ext cx="868106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To af nedenstående udsagn er korrekte. Et er forkert.</a:t>
            </a:r>
          </a:p>
          <a:p>
            <a:r>
              <a:rPr lang="da-DK" dirty="0"/>
              <a:t> </a:t>
            </a:r>
          </a:p>
          <a:p>
            <a:r>
              <a:rPr lang="da-DK" b="1" dirty="0"/>
              <a:t>Stem på de to, der er korrekte. </a:t>
            </a:r>
          </a:p>
          <a:p>
            <a:r>
              <a:rPr lang="da-DK" b="1" dirty="0"/>
              <a:t>Der skal stemmes på </a:t>
            </a:r>
            <a:r>
              <a:rPr lang="da-DK" b="1" u="sng" dirty="0"/>
              <a:t>to svar </a:t>
            </a:r>
            <a:r>
              <a:rPr lang="da-DK" b="1" dirty="0"/>
              <a:t>ellers erklæres besvarelsen ugyldig.</a:t>
            </a:r>
            <a:endParaRPr lang="da-DK" dirty="0"/>
          </a:p>
          <a:p>
            <a:r>
              <a:rPr lang="da-DK" dirty="0"/>
              <a:t> </a:t>
            </a:r>
          </a:p>
          <a:p>
            <a:r>
              <a:rPr lang="da-DK" dirty="0"/>
              <a:t>1. Man må gerne som udgangspunkt ride på en gennemgående fællesvej i en privatejet skov.</a:t>
            </a:r>
          </a:p>
          <a:p>
            <a:r>
              <a:rPr lang="da-DK" dirty="0"/>
              <a:t> </a:t>
            </a:r>
          </a:p>
          <a:p>
            <a:r>
              <a:rPr lang="da-DK" dirty="0"/>
              <a:t>2. Man må gerne som udgangspunkt gå med sin hund, kat, hvide rotte, papegøje og hamster i snor og trække sin hest på skovvejen i en privatejet skov større end 5 ha.</a:t>
            </a:r>
          </a:p>
          <a:p>
            <a:r>
              <a:rPr lang="da-DK" dirty="0"/>
              <a:t> </a:t>
            </a:r>
          </a:p>
          <a:p>
            <a:r>
              <a:rPr lang="da-DK" dirty="0"/>
              <a:t>3. Det er lovligt, når en privat skovejer i morgen den 1. maj forbyder færdsel til fods på skovens stier fra kl. 6 – 7 med henvisning til, at der afholdes </a:t>
            </a:r>
            <a:r>
              <a:rPr lang="da-DK" dirty="0" err="1"/>
              <a:t>pürschjagt</a:t>
            </a:r>
            <a:r>
              <a:rPr lang="da-DK" dirty="0"/>
              <a:t>.</a:t>
            </a:r>
          </a:p>
          <a:p>
            <a:r>
              <a:rPr lang="da-DK" dirty="0"/>
              <a:t> </a:t>
            </a:r>
          </a:p>
          <a:p>
            <a:r>
              <a:rPr lang="da-DK" b="1" dirty="0"/>
              <a:t>Stem på de to svarmuligheder, der er korrekte. Tryk nummer og ‘send’. Gentag: tryk nummer og ‘send’.  </a:t>
            </a:r>
          </a:p>
          <a:p>
            <a:endParaRPr lang="da-DK" sz="2400" dirty="0"/>
          </a:p>
        </p:txBody>
      </p:sp>
      <p:sp>
        <p:nvSpPr>
          <p:cNvPr id="2" name="Tekstfelt 1"/>
          <p:cNvSpPr txBox="1"/>
          <p:nvPr/>
        </p:nvSpPr>
        <p:spPr>
          <a:xfrm>
            <a:off x="1013512" y="416554"/>
            <a:ext cx="93369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/>
              <a:t>Prøveafstemning – VI ØVER OS!</a:t>
            </a:r>
          </a:p>
          <a:p>
            <a:r>
              <a:rPr lang="da-DK" dirty="0"/>
              <a:t> </a:t>
            </a:r>
          </a:p>
          <a:p>
            <a:endParaRPr lang="da-DK" dirty="0"/>
          </a:p>
        </p:txBody>
      </p:sp>
      <p:grpSp>
        <p:nvGrpSpPr>
          <p:cNvPr id="10" name="Gruppe 9"/>
          <p:cNvGrpSpPr/>
          <p:nvPr/>
        </p:nvGrpSpPr>
        <p:grpSpPr>
          <a:xfrm>
            <a:off x="9587262" y="523891"/>
            <a:ext cx="2606307" cy="4549973"/>
            <a:chOff x="538166" y="5284936"/>
            <a:chExt cx="1954730" cy="3412480"/>
          </a:xfrm>
        </p:grpSpPr>
        <p:pic>
          <p:nvPicPr>
            <p:cNvPr id="11" name="Billed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16509" r="91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94" r="22124"/>
            <a:stretch/>
          </p:blipFill>
          <p:spPr>
            <a:xfrm>
              <a:off x="538166" y="5284936"/>
              <a:ext cx="1954730" cy="3412480"/>
            </a:xfrm>
            <a:prstGeom prst="rect">
              <a:avLst/>
            </a:prstGeom>
          </p:spPr>
        </p:pic>
        <p:sp>
          <p:nvSpPr>
            <p:cNvPr id="13" name="Ellipse 12"/>
            <p:cNvSpPr/>
            <p:nvPr/>
          </p:nvSpPr>
          <p:spPr>
            <a:xfrm>
              <a:off x="970214" y="7113240"/>
              <a:ext cx="1152128" cy="93610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/>
            </a:p>
          </p:txBody>
        </p:sp>
      </p:grpSp>
    </p:spTree>
    <p:extLst>
      <p:ext uri="{BB962C8B-B14F-4D97-AF65-F5344CB8AC3E}">
        <p14:creationId xmlns:p14="http://schemas.microsoft.com/office/powerpoint/2010/main" val="9291223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indho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-23752" y="-432655"/>
            <a:ext cx="12192000" cy="3470181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851619" y="135277"/>
            <a:ext cx="100040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pic>
        <p:nvPicPr>
          <p:cNvPr id="12" name="Pladsholder til indho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52" y="5533292"/>
            <a:ext cx="12217321" cy="1324708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5613" y="5683064"/>
            <a:ext cx="1996573" cy="881861"/>
          </a:xfrm>
          <a:prstGeom prst="rect">
            <a:avLst/>
          </a:prstGeom>
        </p:spPr>
      </p:pic>
      <p:sp>
        <p:nvSpPr>
          <p:cNvPr id="3" name="Tekstfelt 2"/>
          <p:cNvSpPr txBox="1"/>
          <p:nvPr/>
        </p:nvSpPr>
        <p:spPr>
          <a:xfrm>
            <a:off x="1013513" y="1460840"/>
            <a:ext cx="752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To af nedenstående udsagn er korrekte. Et er forkert.</a:t>
            </a:r>
          </a:p>
          <a:p>
            <a:r>
              <a:rPr lang="da-DK" b="1" dirty="0"/>
              <a:t>I stemte på to udsagn, der er korrekte. </a:t>
            </a:r>
          </a:p>
        </p:txBody>
      </p:sp>
      <p:sp>
        <p:nvSpPr>
          <p:cNvPr id="2" name="Tekstfelt 1"/>
          <p:cNvSpPr txBox="1"/>
          <p:nvPr/>
        </p:nvSpPr>
        <p:spPr>
          <a:xfrm>
            <a:off x="1013512" y="416554"/>
            <a:ext cx="93369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4800" b="1" dirty="0"/>
              <a:t>Prøveafstemning – resultat</a:t>
            </a:r>
          </a:p>
          <a:p>
            <a:r>
              <a:rPr lang="da-DK" dirty="0"/>
              <a:t> </a:t>
            </a:r>
          </a:p>
          <a:p>
            <a:endParaRPr lang="da-DK" dirty="0"/>
          </a:p>
        </p:txBody>
      </p:sp>
      <p:grpSp>
        <p:nvGrpSpPr>
          <p:cNvPr id="10" name="Gruppe 9"/>
          <p:cNvGrpSpPr/>
          <p:nvPr/>
        </p:nvGrpSpPr>
        <p:grpSpPr>
          <a:xfrm>
            <a:off x="8995466" y="966054"/>
            <a:ext cx="2606307" cy="4549973"/>
            <a:chOff x="538166" y="5284936"/>
            <a:chExt cx="1954730" cy="3412480"/>
          </a:xfrm>
        </p:grpSpPr>
        <p:pic>
          <p:nvPicPr>
            <p:cNvPr id="11" name="Billede 10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16509" r="9174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594" r="22124"/>
            <a:stretch/>
          </p:blipFill>
          <p:spPr>
            <a:xfrm>
              <a:off x="538166" y="5284936"/>
              <a:ext cx="1954730" cy="3412480"/>
            </a:xfrm>
            <a:prstGeom prst="rect">
              <a:avLst/>
            </a:prstGeom>
          </p:spPr>
        </p:pic>
        <p:sp>
          <p:nvSpPr>
            <p:cNvPr id="13" name="Ellipse 12"/>
            <p:cNvSpPr/>
            <p:nvPr/>
          </p:nvSpPr>
          <p:spPr>
            <a:xfrm>
              <a:off x="970214" y="7113240"/>
              <a:ext cx="1152128" cy="936104"/>
            </a:xfrm>
            <a:prstGeom prst="ellipse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/>
            </a:p>
          </p:txBody>
        </p:sp>
      </p:grpSp>
      <p:graphicFrame>
        <p:nvGraphicFramePr>
          <p:cNvPr id="4" name="Tabel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013436"/>
              </p:ext>
            </p:extLst>
          </p:nvPr>
        </p:nvGraphicFramePr>
        <p:xfrm>
          <a:off x="1073434" y="2310686"/>
          <a:ext cx="8128000" cy="4236720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6233377">
                  <a:extLst>
                    <a:ext uri="{9D8B030D-6E8A-4147-A177-3AD203B41FA5}">
                      <a16:colId xmlns:a16="http://schemas.microsoft.com/office/drawing/2014/main" val="2794209022"/>
                    </a:ext>
                  </a:extLst>
                </a:gridCol>
                <a:gridCol w="1894623">
                  <a:extLst>
                    <a:ext uri="{9D8B030D-6E8A-4147-A177-3AD203B41FA5}">
                      <a16:colId xmlns:a16="http://schemas.microsoft.com/office/drawing/2014/main" val="25359257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b="1" dirty="0">
                          <a:solidFill>
                            <a:schemeClr val="accent6"/>
                          </a:solidFill>
                        </a:rPr>
                        <a:t>1. Man må gerne som udgangspunkt ride på en gennemgående fællesvej i en privatejet skov.</a:t>
                      </a:r>
                    </a:p>
                    <a:p>
                      <a:endParaRPr lang="da-DK" b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2800" b="0" dirty="0" smtClean="0">
                          <a:solidFill>
                            <a:schemeClr val="accent6"/>
                          </a:solidFill>
                        </a:rPr>
                        <a:t>90</a:t>
                      </a:r>
                      <a:endParaRPr lang="da-DK" sz="2800" b="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0012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b="1" dirty="0">
                          <a:solidFill>
                            <a:schemeClr val="accent6"/>
                          </a:solidFill>
                        </a:rPr>
                        <a:t>2. Man må gerne som udgangspunkt gå med sin hund, kat, hvide rotte, papegøje og hamster i snor og trække sin hest på skovvejen i en privatejet skov større end 5 ha.</a:t>
                      </a:r>
                    </a:p>
                    <a:p>
                      <a:endParaRPr lang="da-DK" b="1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2800" b="0" dirty="0" smtClean="0">
                          <a:solidFill>
                            <a:schemeClr val="accent6"/>
                          </a:solidFill>
                        </a:rPr>
                        <a:t>80</a:t>
                      </a:r>
                      <a:endParaRPr lang="da-DK" sz="2800" b="0" dirty="0">
                        <a:solidFill>
                          <a:schemeClr val="accent6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9892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3. Det er lovligt, når en privat skovejer i morgen den 1. maj forbyder færdsel til fods på skovens stier fra kl. 6 – 7 med henvisning til, at der afholdes </a:t>
                      </a:r>
                      <a:r>
                        <a:rPr lang="da-DK" dirty="0" err="1"/>
                        <a:t>pürschjagt</a:t>
                      </a:r>
                      <a:r>
                        <a:rPr lang="da-DK" dirty="0"/>
                        <a:t>.</a:t>
                      </a:r>
                    </a:p>
                    <a:p>
                      <a:endParaRPr lang="da-DK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2800" b="0" dirty="0" smtClean="0">
                          <a:solidFill>
                            <a:schemeClr val="tx1"/>
                          </a:solidFill>
                        </a:rPr>
                        <a:t>64</a:t>
                      </a:r>
                      <a:endParaRPr lang="da-DK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48999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dirty="0"/>
                        <a:t>Antal stemmer i alt</a:t>
                      </a:r>
                      <a:endParaRPr lang="da-DK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2800" b="0" dirty="0" smtClean="0">
                          <a:solidFill>
                            <a:schemeClr val="tx1"/>
                          </a:solidFill>
                        </a:rPr>
                        <a:t>120</a:t>
                      </a:r>
                      <a:r>
                        <a:rPr lang="da-DK" sz="2800" b="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</a:p>
                    <a:p>
                      <a:r>
                        <a:rPr lang="da-DK" sz="2800" b="0" baseline="0" dirty="0" smtClean="0">
                          <a:solidFill>
                            <a:schemeClr val="tx1"/>
                          </a:solidFill>
                        </a:rPr>
                        <a:t>3 ugyldige</a:t>
                      </a:r>
                      <a:endParaRPr lang="da-DK" sz="2800" b="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40788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161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239" y="5751562"/>
            <a:ext cx="1929378" cy="850802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546265" y="375021"/>
            <a:ext cx="10820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50860" y="375021"/>
            <a:ext cx="9219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400" b="1" dirty="0" smtClean="0">
                <a:latin typeface="Calibri" panose="020F0502020204030204" pitchFamily="34" charset="0"/>
              </a:rPr>
              <a:t>10. Valg </a:t>
            </a:r>
            <a:r>
              <a:rPr lang="da-DK" sz="4400" b="1" dirty="0">
                <a:latin typeface="Calibri" panose="020F0502020204030204" pitchFamily="34" charset="0"/>
              </a:rPr>
              <a:t>af formand</a:t>
            </a:r>
            <a:endParaRPr lang="da-DK" sz="4400" dirty="0"/>
          </a:p>
        </p:txBody>
      </p:sp>
      <p:sp>
        <p:nvSpPr>
          <p:cNvPr id="8" name="Pladsholder til indhold 2"/>
          <p:cNvSpPr txBox="1">
            <a:spLocks/>
          </p:cNvSpPr>
          <p:nvPr/>
        </p:nvSpPr>
        <p:spPr>
          <a:xfrm>
            <a:off x="850859" y="1291089"/>
            <a:ext cx="1104472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da-DK" sz="36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da-DK" sz="3200" dirty="0">
                <a:latin typeface="Calibri" panose="020F0502020204030204" pitchFamily="34" charset="0"/>
              </a:rPr>
              <a:t>Formand vælges for 2 år </a:t>
            </a:r>
          </a:p>
          <a:p>
            <a:pPr marL="0" indent="0">
              <a:buNone/>
            </a:pPr>
            <a:endParaRPr lang="da-DK" sz="3200" u="sng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da-DK" sz="3200" u="sng" dirty="0">
                <a:latin typeface="Calibri" panose="020F0502020204030204" pitchFamily="34" charset="0"/>
              </a:rPr>
              <a:t>Kandidater:</a:t>
            </a:r>
            <a:r>
              <a:rPr lang="da-DK" sz="3200" dirty="0">
                <a:latin typeface="Calibri" panose="020F0502020204030204" pitchFamily="34" charset="0"/>
              </a:rPr>
              <a:t>				</a:t>
            </a:r>
            <a:r>
              <a:rPr lang="da-DK" sz="3200" u="sng" dirty="0">
                <a:latin typeface="Calibri" panose="020F0502020204030204" pitchFamily="34" charset="0"/>
              </a:rPr>
              <a:t>Indstillet af</a:t>
            </a:r>
            <a:r>
              <a:rPr lang="da-DK" sz="3200" dirty="0">
                <a:latin typeface="Calibri" panose="020F0502020204030204" pitchFamily="34" charset="0"/>
              </a:rPr>
              <a:t>:</a:t>
            </a:r>
          </a:p>
          <a:p>
            <a:pPr marL="0" indent="0">
              <a:buNone/>
            </a:pPr>
            <a:r>
              <a:rPr lang="da-DK" sz="3200" b="1" dirty="0"/>
              <a:t>1. Annesofie Bjerre	</a:t>
            </a:r>
            <a:r>
              <a:rPr lang="da-DK" sz="3200" dirty="0"/>
              <a:t>		Det Danske Spejderkorps</a:t>
            </a:r>
          </a:p>
          <a:p>
            <a:pPr marL="0" indent="0">
              <a:buNone/>
            </a:pPr>
            <a:r>
              <a:rPr lang="da-DK" sz="3200" b="1" dirty="0">
                <a:latin typeface="Calibri" panose="020F0502020204030204" pitchFamily="34" charset="0"/>
              </a:rPr>
              <a:t>2. Niels-Christian Levin Hansen</a:t>
            </a:r>
            <a:r>
              <a:rPr lang="da-DK" sz="3200" dirty="0">
                <a:latin typeface="Calibri" panose="020F0502020204030204" pitchFamily="34" charset="0"/>
              </a:rPr>
              <a:t> 	Danmarks </a:t>
            </a:r>
            <a:r>
              <a:rPr lang="da-DK" sz="3200" dirty="0" smtClean="0">
                <a:latin typeface="Calibri" panose="020F0502020204030204" pitchFamily="34" charset="0"/>
              </a:rPr>
              <a:t>Idrætsforbund</a:t>
            </a:r>
            <a:endParaRPr lang="da-DK" sz="3200" dirty="0">
              <a:latin typeface="Calibri" panose="020F0502020204030204" pitchFamily="34" charset="0"/>
            </a:endParaRPr>
          </a:p>
        </p:txBody>
      </p:sp>
      <p:pic>
        <p:nvPicPr>
          <p:cNvPr id="9" name="Pladsholder til indhold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-3423"/>
            <a:ext cx="12192000" cy="3470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279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98764" y="1360675"/>
            <a:ext cx="10820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51064" y="731319"/>
            <a:ext cx="1046789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800" b="1" dirty="0"/>
              <a:t>1. Annesofie Bjerre</a:t>
            </a:r>
            <a:r>
              <a:rPr lang="da-DK" sz="4800" dirty="0"/>
              <a:t>	</a:t>
            </a:r>
          </a:p>
          <a:p>
            <a:endParaRPr lang="da-DK" sz="4400" dirty="0"/>
          </a:p>
          <a:p>
            <a:endParaRPr lang="da-DK" sz="4400" dirty="0"/>
          </a:p>
          <a:p>
            <a:r>
              <a:rPr lang="da-DK" sz="4400" dirty="0"/>
              <a:t>Indstillet af Det Danske Spejderkorps </a:t>
            </a:r>
          </a:p>
          <a:p>
            <a:endParaRPr lang="da-DK" sz="4400" dirty="0">
              <a:latin typeface="Calibri" panose="020F0502020204030204" pitchFamily="34" charset="0"/>
            </a:endParaRPr>
          </a:p>
        </p:txBody>
      </p:sp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12660" y="0"/>
            <a:ext cx="12192000" cy="3470181"/>
          </a:xfrm>
          <a:prstGeom prst="rect">
            <a:avLst/>
          </a:prstGeom>
          <a:noFill/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2592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98764" y="1360675"/>
            <a:ext cx="10820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51064" y="1087991"/>
            <a:ext cx="1046789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800" b="1" dirty="0"/>
              <a:t>2. Niels-Christian Levin Hansen</a:t>
            </a:r>
          </a:p>
          <a:p>
            <a:endParaRPr lang="da-DK" sz="4400" dirty="0"/>
          </a:p>
          <a:p>
            <a:endParaRPr lang="da-DK" sz="4400" dirty="0"/>
          </a:p>
          <a:p>
            <a:r>
              <a:rPr lang="da-DK" sz="4400" dirty="0"/>
              <a:t>Indstillet af Danmarks </a:t>
            </a:r>
            <a:r>
              <a:rPr lang="da-DK" sz="4400" dirty="0" smtClean="0"/>
              <a:t>Idrætsforbund</a:t>
            </a:r>
            <a:endParaRPr lang="da-DK" sz="4400" dirty="0">
              <a:latin typeface="Calibri" panose="020F0502020204030204" pitchFamily="34" charset="0"/>
            </a:endParaRPr>
          </a:p>
        </p:txBody>
      </p:sp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-10989" y="0"/>
            <a:ext cx="12192000" cy="3470181"/>
          </a:xfrm>
          <a:prstGeom prst="rect">
            <a:avLst/>
          </a:prstGeom>
          <a:noFill/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2641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98764" y="1360675"/>
            <a:ext cx="10820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31216" y="0"/>
            <a:ext cx="12192000" cy="3470181"/>
          </a:xfrm>
          <a:prstGeom prst="rect">
            <a:avLst/>
          </a:prstGeom>
          <a:noFill/>
        </p:spPr>
      </p:pic>
      <p:sp>
        <p:nvSpPr>
          <p:cNvPr id="2" name="Rektangel 1"/>
          <p:cNvSpPr/>
          <p:nvPr/>
        </p:nvSpPr>
        <p:spPr>
          <a:xfrm>
            <a:off x="851064" y="388123"/>
            <a:ext cx="10467895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800" b="1" dirty="0"/>
              <a:t>Afstemning formand for Friluftsrådet </a:t>
            </a:r>
          </a:p>
          <a:p>
            <a:r>
              <a:rPr lang="da-DK" sz="3600" b="1" dirty="0">
                <a:solidFill>
                  <a:schemeClr val="accent6">
                    <a:lumMod val="75000"/>
                  </a:schemeClr>
                </a:solidFill>
              </a:rPr>
              <a:t>Tast </a:t>
            </a:r>
            <a:r>
              <a:rPr lang="da-DK" sz="3600" b="1" dirty="0" smtClean="0">
                <a:solidFill>
                  <a:schemeClr val="accent6">
                    <a:lumMod val="75000"/>
                  </a:schemeClr>
                </a:solidFill>
              </a:rPr>
              <a:t>nummeret </a:t>
            </a:r>
            <a:r>
              <a:rPr lang="da-DK" sz="3600" b="1" dirty="0">
                <a:solidFill>
                  <a:schemeClr val="accent6">
                    <a:lumMod val="75000"/>
                  </a:schemeClr>
                </a:solidFill>
              </a:rPr>
              <a:t>for den kandidat, du vil stemme </a:t>
            </a:r>
            <a:r>
              <a:rPr lang="da-DK" sz="3600" b="1" dirty="0" smtClean="0">
                <a:solidFill>
                  <a:schemeClr val="accent6">
                    <a:lumMod val="75000"/>
                  </a:schemeClr>
                </a:solidFill>
              </a:rPr>
              <a:t>på og </a:t>
            </a:r>
            <a:r>
              <a:rPr lang="da-DK" sz="36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da-DK" sz="3600" b="1" dirty="0" smtClean="0">
                <a:solidFill>
                  <a:schemeClr val="accent6">
                    <a:lumMod val="75000"/>
                  </a:schemeClr>
                </a:solidFill>
              </a:rPr>
              <a:t>ryk </a:t>
            </a:r>
            <a:r>
              <a:rPr lang="da-DK" sz="3600" b="1" dirty="0">
                <a:solidFill>
                  <a:schemeClr val="accent6">
                    <a:lumMod val="75000"/>
                  </a:schemeClr>
                </a:solidFill>
              </a:rPr>
              <a:t>‘send</a:t>
            </a:r>
            <a:r>
              <a:rPr lang="da-DK" sz="3600" b="1" dirty="0" smtClean="0">
                <a:solidFill>
                  <a:schemeClr val="accent6">
                    <a:lumMod val="75000"/>
                  </a:schemeClr>
                </a:solidFill>
              </a:rPr>
              <a:t>’. </a:t>
            </a:r>
            <a:endParaRPr lang="da-DK" sz="36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da-DK" sz="3600" b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a-DK" sz="4400" b="1" dirty="0"/>
              <a:t>Tast nummer</a:t>
            </a:r>
          </a:p>
          <a:p>
            <a:r>
              <a:rPr lang="da-DK" sz="4400" b="1" dirty="0"/>
              <a:t>1				Annesofie Bjerre</a:t>
            </a:r>
          </a:p>
          <a:p>
            <a:endParaRPr lang="da-DK" sz="4400" b="1" dirty="0"/>
          </a:p>
          <a:p>
            <a:r>
              <a:rPr lang="da-DK" sz="4400" b="1" dirty="0"/>
              <a:t>2 				Niels-Christian Levin Hansen</a:t>
            </a:r>
          </a:p>
          <a:p>
            <a:endParaRPr lang="da-DK" sz="4400" dirty="0"/>
          </a:p>
          <a:p>
            <a:endParaRPr lang="da-DK" sz="4400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638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-10989" y="0"/>
            <a:ext cx="12192000" cy="3470181"/>
          </a:xfrm>
          <a:prstGeom prst="rect">
            <a:avLst/>
          </a:prstGeom>
          <a:noFill/>
        </p:spPr>
      </p:pic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98764" y="1360675"/>
            <a:ext cx="10820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51064" y="798431"/>
            <a:ext cx="10467895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800" b="1" dirty="0" smtClean="0"/>
              <a:t>Formandsvalg - afstemningens </a:t>
            </a:r>
            <a:r>
              <a:rPr lang="da-DK" sz="4800" b="1" dirty="0"/>
              <a:t>resultat </a:t>
            </a:r>
          </a:p>
          <a:p>
            <a:endParaRPr lang="da-DK" sz="4800" b="1" dirty="0"/>
          </a:p>
          <a:p>
            <a:r>
              <a:rPr lang="da-DK" sz="4400" b="1" dirty="0"/>
              <a:t>Niels-Christian Levin </a:t>
            </a:r>
            <a:r>
              <a:rPr lang="da-DK" sz="4400" b="1" dirty="0" smtClean="0"/>
              <a:t>Hansen 79 </a:t>
            </a:r>
            <a:endParaRPr lang="da-DK" sz="4400" b="1" dirty="0"/>
          </a:p>
          <a:p>
            <a:endParaRPr lang="da-DK" sz="4400" b="1" dirty="0" smtClean="0"/>
          </a:p>
          <a:p>
            <a:r>
              <a:rPr lang="da-DK" sz="4400" dirty="0" smtClean="0"/>
              <a:t>Annesofie Bjerre 40</a:t>
            </a:r>
            <a:endParaRPr lang="da-DK" sz="4400" dirty="0"/>
          </a:p>
          <a:p>
            <a:endParaRPr lang="da-DK" sz="4400" b="1" dirty="0"/>
          </a:p>
          <a:p>
            <a:endParaRPr lang="da-DK" sz="4400" b="1" dirty="0"/>
          </a:p>
          <a:p>
            <a:endParaRPr lang="da-DK" sz="4400" b="1" dirty="0"/>
          </a:p>
          <a:p>
            <a:endParaRPr lang="da-DK" sz="4400" dirty="0"/>
          </a:p>
          <a:p>
            <a:endParaRPr lang="da-DK" sz="4400" dirty="0"/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79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a-DK" sz="8000" b="1" dirty="0"/>
              <a:t>Tillykke med valget og  velkommen som formand for Friluftsrådet</a:t>
            </a:r>
          </a:p>
        </p:txBody>
      </p:sp>
    </p:spTree>
    <p:extLst>
      <p:ext uri="{BB962C8B-B14F-4D97-AF65-F5344CB8AC3E}">
        <p14:creationId xmlns:p14="http://schemas.microsoft.com/office/powerpoint/2010/main" val="4088057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6635"/>
            <a:ext cx="12192000" cy="812800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86968"/>
            <a:ext cx="12192000" cy="1298447"/>
          </a:xfrm>
          <a:prstGeom prst="rect">
            <a:avLst/>
          </a:prstGeom>
        </p:spPr>
      </p:pic>
      <p:sp>
        <p:nvSpPr>
          <p:cNvPr id="5" name="Tekstfelt 4"/>
          <p:cNvSpPr txBox="1"/>
          <p:nvPr/>
        </p:nvSpPr>
        <p:spPr>
          <a:xfrm>
            <a:off x="509228" y="365125"/>
            <a:ext cx="100433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b="1" dirty="0">
                <a:solidFill>
                  <a:schemeClr val="bg1"/>
                </a:solidFill>
              </a:rPr>
              <a:t>11. Valg af bestyrelsesmedlemmer</a:t>
            </a:r>
          </a:p>
        </p:txBody>
      </p:sp>
      <p:pic>
        <p:nvPicPr>
          <p:cNvPr id="6" name="Pladsholder til indhold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-146635"/>
            <a:ext cx="12192000" cy="347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149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43"/>
          <a:stretch/>
        </p:blipFill>
        <p:spPr>
          <a:xfrm flipH="1">
            <a:off x="-1" y="-164592"/>
            <a:ext cx="12192000" cy="7027847"/>
          </a:xfrm>
          <a:prstGeom prst="rect">
            <a:avLst/>
          </a:prstGeom>
        </p:spPr>
      </p:pic>
      <p:sp>
        <p:nvSpPr>
          <p:cNvPr id="7" name="Pladsholder til indhold 2"/>
          <p:cNvSpPr txBox="1">
            <a:spLocks/>
          </p:cNvSpPr>
          <p:nvPr/>
        </p:nvSpPr>
        <p:spPr>
          <a:xfrm>
            <a:off x="1138067" y="365125"/>
            <a:ext cx="10238486" cy="5533399"/>
          </a:xfrm>
          <a:prstGeom prst="rect">
            <a:avLst/>
          </a:prstGeom>
          <a:solidFill>
            <a:schemeClr val="accent1">
              <a:lumMod val="20000"/>
              <a:lumOff val="80000"/>
              <a:alpha val="77255"/>
            </a:schemeClr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sz="4400" b="1" dirty="0">
                <a:latin typeface="Calibri" panose="020F0502020204030204" pitchFamily="34" charset="0"/>
              </a:rPr>
              <a:t>Dagsorden </a:t>
            </a:r>
          </a:p>
          <a:p>
            <a:pPr>
              <a:buFont typeface="+mj-lt"/>
              <a:buAutoNum type="arabicPeriod"/>
            </a:pPr>
            <a:r>
              <a:rPr lang="da-DK" sz="2400" b="1" dirty="0">
                <a:latin typeface="Calibri" panose="020F0502020204030204" pitchFamily="34" charset="0"/>
              </a:rPr>
              <a:t> Valg af dirigent</a:t>
            </a:r>
          </a:p>
          <a:p>
            <a:pPr>
              <a:buFont typeface="+mj-lt"/>
              <a:buAutoNum type="arabicPeriod"/>
            </a:pPr>
            <a:r>
              <a:rPr lang="da-DK" sz="2400" b="1" dirty="0">
                <a:latin typeface="Calibri" panose="020F0502020204030204" pitchFamily="34" charset="0"/>
              </a:rPr>
              <a:t> Formandens beretning om </a:t>
            </a:r>
            <a:r>
              <a:rPr lang="da-DK" sz="2400" b="1" dirty="0" smtClean="0">
                <a:latin typeface="Calibri" panose="020F0502020204030204" pitchFamily="34" charset="0"/>
              </a:rPr>
              <a:t>Friluftsrådets </a:t>
            </a:r>
            <a:r>
              <a:rPr lang="da-DK" sz="2400" b="1" dirty="0">
                <a:latin typeface="Calibri" panose="020F0502020204030204" pitchFamily="34" charset="0"/>
              </a:rPr>
              <a:t>virksomhed i det forløbne år til drøftelse og </a:t>
            </a:r>
            <a:br>
              <a:rPr lang="da-DK" sz="2400" b="1" dirty="0">
                <a:latin typeface="Calibri" panose="020F0502020204030204" pitchFamily="34" charset="0"/>
              </a:rPr>
            </a:br>
            <a:r>
              <a:rPr lang="da-DK" sz="2400" b="1" dirty="0">
                <a:latin typeface="Calibri" panose="020F0502020204030204" pitchFamily="34" charset="0"/>
              </a:rPr>
              <a:t> godkendelse</a:t>
            </a:r>
          </a:p>
          <a:p>
            <a:pPr>
              <a:buFont typeface="+mj-lt"/>
              <a:buAutoNum type="arabicPeriod"/>
            </a:pPr>
            <a:r>
              <a:rPr lang="da-DK" sz="2400" b="1" dirty="0">
                <a:latin typeface="Calibri" panose="020F0502020204030204" pitchFamily="34" charset="0"/>
              </a:rPr>
              <a:t> Fremlæggelse af den reviderede finansielle årsrapport for 2018 til godkendelse</a:t>
            </a:r>
          </a:p>
          <a:p>
            <a:pPr>
              <a:buFont typeface="+mj-lt"/>
              <a:buAutoNum type="arabicPeriod"/>
            </a:pPr>
            <a:r>
              <a:rPr lang="da-DK" sz="2400" b="1" dirty="0">
                <a:latin typeface="Calibri" panose="020F0502020204030204" pitchFamily="34" charset="0"/>
              </a:rPr>
              <a:t> Bestyrelsens reviderede budget </a:t>
            </a:r>
            <a:r>
              <a:rPr lang="da-DK" sz="2400" b="1" dirty="0" smtClean="0">
                <a:latin typeface="Calibri" panose="020F0502020204030204" pitchFamily="34" charset="0"/>
              </a:rPr>
              <a:t>for 2019 </a:t>
            </a:r>
            <a:r>
              <a:rPr lang="da-DK" sz="2400" b="1" dirty="0">
                <a:latin typeface="Calibri" panose="020F0502020204030204" pitchFamily="34" charset="0"/>
              </a:rPr>
              <a:t>til drøftelse </a:t>
            </a:r>
          </a:p>
          <a:p>
            <a:pPr>
              <a:buFont typeface="+mj-lt"/>
              <a:buAutoNum type="arabicPeriod"/>
            </a:pPr>
            <a:r>
              <a:rPr lang="da-DK" sz="2400" b="1" dirty="0">
                <a:latin typeface="Calibri" panose="020F0502020204030204" pitchFamily="34" charset="0"/>
              </a:rPr>
              <a:t> Fremlæggelse af planer til drøftelse</a:t>
            </a:r>
          </a:p>
          <a:p>
            <a:pPr>
              <a:buFont typeface="+mj-lt"/>
              <a:buAutoNum type="arabicPeriod"/>
            </a:pPr>
            <a:r>
              <a:rPr lang="da-DK" sz="2400" b="1" dirty="0">
                <a:latin typeface="Calibri" panose="020F0502020204030204" pitchFamily="34" charset="0"/>
              </a:rPr>
              <a:t> Budget </a:t>
            </a:r>
            <a:r>
              <a:rPr lang="da-DK" sz="2400" b="1" dirty="0" smtClean="0">
                <a:latin typeface="Calibri" panose="020F0502020204030204" pitchFamily="34" charset="0"/>
              </a:rPr>
              <a:t>for 2020 </a:t>
            </a:r>
            <a:r>
              <a:rPr lang="da-DK" sz="2400" b="1" dirty="0">
                <a:latin typeface="Calibri" panose="020F0502020204030204" pitchFamily="34" charset="0"/>
              </a:rPr>
              <a:t>til godkendelse</a:t>
            </a:r>
          </a:p>
          <a:p>
            <a:pPr>
              <a:buFont typeface="+mj-lt"/>
              <a:buAutoNum type="arabicPeriod"/>
            </a:pPr>
            <a:r>
              <a:rPr lang="da-DK" sz="2400" b="1" dirty="0">
                <a:latin typeface="Calibri" panose="020F0502020204030204" pitchFamily="34" charset="0"/>
              </a:rPr>
              <a:t>Indkomne forslag </a:t>
            </a:r>
          </a:p>
          <a:p>
            <a:pPr>
              <a:buFont typeface="+mj-lt"/>
              <a:buAutoNum type="arabicPeriod"/>
            </a:pPr>
            <a:r>
              <a:rPr lang="da-DK" sz="2400" b="1" dirty="0">
                <a:latin typeface="Calibri" panose="020F0502020204030204" pitchFamily="34" charset="0"/>
              </a:rPr>
              <a:t>Fastsættelse af kontingent for 2020 til </a:t>
            </a:r>
            <a:r>
              <a:rPr lang="da-DK" sz="2400" b="1" dirty="0" smtClean="0">
                <a:latin typeface="Calibri" panose="020F0502020204030204" pitchFamily="34" charset="0"/>
              </a:rPr>
              <a:t>godkendelse </a:t>
            </a:r>
            <a:endParaRPr lang="da-DK" sz="2400" b="1" dirty="0">
              <a:latin typeface="Calibri" panose="020F0502020204030204" pitchFamily="34" charset="0"/>
            </a:endParaRPr>
          </a:p>
          <a:p>
            <a:pPr>
              <a:buFont typeface="+mj-lt"/>
              <a:buAutoNum type="arabicPeriod"/>
            </a:pPr>
            <a:r>
              <a:rPr lang="da-DK" sz="2400" b="1" dirty="0">
                <a:latin typeface="Calibri" panose="020F0502020204030204" pitchFamily="34" charset="0"/>
              </a:rPr>
              <a:t>Optagelse af medlemmer </a:t>
            </a:r>
          </a:p>
          <a:p>
            <a:pPr>
              <a:buFont typeface="+mj-lt"/>
              <a:buAutoNum type="arabicPeriod"/>
            </a:pPr>
            <a:r>
              <a:rPr lang="da-DK" sz="2400" b="1" dirty="0">
                <a:latin typeface="Calibri" panose="020F0502020204030204" pitchFamily="34" charset="0"/>
              </a:rPr>
              <a:t>Valg af formand </a:t>
            </a:r>
          </a:p>
          <a:p>
            <a:pPr>
              <a:buFont typeface="+mj-lt"/>
              <a:buAutoNum type="arabicPeriod"/>
            </a:pPr>
            <a:r>
              <a:rPr lang="da-DK" sz="2400" b="1" dirty="0">
                <a:latin typeface="Calibri" panose="020F0502020204030204" pitchFamily="34" charset="0"/>
              </a:rPr>
              <a:t>Valg af bestyrelsesmedlemmer</a:t>
            </a:r>
          </a:p>
          <a:p>
            <a:pPr>
              <a:buFont typeface="+mj-lt"/>
              <a:buAutoNum type="arabicPeriod"/>
            </a:pPr>
            <a:r>
              <a:rPr lang="da-DK" sz="2400" b="1" dirty="0">
                <a:latin typeface="Calibri" panose="020F0502020204030204" pitchFamily="34" charset="0"/>
              </a:rPr>
              <a:t> Valg af suppleanter </a:t>
            </a:r>
          </a:p>
          <a:p>
            <a:pPr>
              <a:buFont typeface="+mj-lt"/>
              <a:buAutoNum type="arabicPeriod"/>
            </a:pPr>
            <a:r>
              <a:rPr lang="da-DK" sz="2400" b="1" dirty="0">
                <a:latin typeface="Calibri" panose="020F0502020204030204" pitchFamily="34" charset="0"/>
              </a:rPr>
              <a:t> Valg af revisor</a:t>
            </a:r>
          </a:p>
          <a:p>
            <a:pPr>
              <a:buFont typeface="+mj-lt"/>
              <a:buAutoNum type="arabicPeriod"/>
            </a:pPr>
            <a:r>
              <a:rPr lang="da-DK" sz="2400" b="1" dirty="0">
                <a:latin typeface="Calibri" panose="020F0502020204030204" pitchFamily="34" charset="0"/>
              </a:rPr>
              <a:t> Eventuelt</a:t>
            </a:r>
          </a:p>
          <a:p>
            <a:pPr>
              <a:buFont typeface="+mj-lt"/>
              <a:buAutoNum type="arabicPeriod"/>
            </a:pPr>
            <a:endParaRPr lang="da-DK" sz="1800" dirty="0">
              <a:latin typeface="Calibri" panose="020F0502020204030204" pitchFamily="34" charset="0"/>
            </a:endParaRPr>
          </a:p>
          <a:p>
            <a:endParaRPr lang="da-DK" sz="1800" dirty="0">
              <a:latin typeface="Calibri" panose="020F0502020204030204" pitchFamily="34" charset="0"/>
            </a:endParaRPr>
          </a:p>
        </p:txBody>
      </p:sp>
      <p:pic>
        <p:nvPicPr>
          <p:cNvPr id="5" name="Pladsholder til indho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21" y="5538547"/>
            <a:ext cx="12217321" cy="1324708"/>
          </a:xfrm>
          <a:prstGeom prst="rect">
            <a:avLst/>
          </a:prstGeom>
        </p:spPr>
      </p:pic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25319" y="-172981"/>
            <a:ext cx="12192000" cy="3470181"/>
          </a:xfrm>
          <a:prstGeom prst="rect">
            <a:avLst/>
          </a:prstGeom>
          <a:noFill/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680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indho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25321" y="-34507"/>
            <a:ext cx="12192000" cy="3470181"/>
          </a:xfrm>
          <a:prstGeom prst="rect">
            <a:avLst/>
          </a:prstGeom>
          <a:noFill/>
        </p:spPr>
      </p:pic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546265" y="375021"/>
            <a:ext cx="10820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50860" y="375021"/>
            <a:ext cx="92194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400" b="1" dirty="0" smtClean="0">
                <a:latin typeface="Calibri" panose="020F0502020204030204" pitchFamily="34" charset="0"/>
              </a:rPr>
              <a:t>11. Valg </a:t>
            </a:r>
            <a:r>
              <a:rPr lang="da-DK" sz="4400" b="1" dirty="0">
                <a:latin typeface="Calibri" panose="020F0502020204030204" pitchFamily="34" charset="0"/>
              </a:rPr>
              <a:t>af bestyrelsesmedlemmer</a:t>
            </a:r>
            <a:endParaRPr lang="da-DK" sz="4400" dirty="0"/>
          </a:p>
        </p:txBody>
      </p:sp>
      <p:sp>
        <p:nvSpPr>
          <p:cNvPr id="8" name="Pladsholder til indhold 2"/>
          <p:cNvSpPr txBox="1">
            <a:spLocks/>
          </p:cNvSpPr>
          <p:nvPr/>
        </p:nvSpPr>
        <p:spPr>
          <a:xfrm>
            <a:off x="850860" y="129108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da-DK" sz="3200" dirty="0"/>
          </a:p>
        </p:txBody>
      </p:sp>
      <p:sp>
        <p:nvSpPr>
          <p:cNvPr id="11" name="Pladsholder til indhold 2"/>
          <p:cNvSpPr txBox="1">
            <a:spLocks/>
          </p:cNvSpPr>
          <p:nvPr/>
        </p:nvSpPr>
        <p:spPr>
          <a:xfrm>
            <a:off x="857424" y="101402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da-DK" sz="14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>
              <a:buNone/>
            </a:pPr>
            <a:r>
              <a:rPr lang="da-DK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Der skal vælges fem bestyrelsesmedlemmer for 2 år.</a:t>
            </a:r>
          </a:p>
          <a:p>
            <a:pPr>
              <a:buFont typeface="Arial" panose="020B0604020202020204" pitchFamily="34" charset="0"/>
              <a:buNone/>
            </a:pPr>
            <a:endParaRPr lang="da-DK" sz="1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da-DK" sz="14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da-DK" sz="1400" dirty="0">
                <a:latin typeface="Calibri" panose="020F0502020204030204" pitchFamily="34" charset="0"/>
              </a:rPr>
              <a:t>	</a:t>
            </a:r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151515"/>
              </p:ext>
            </p:extLst>
          </p:nvPr>
        </p:nvGraphicFramePr>
        <p:xfrm>
          <a:off x="857422" y="1880965"/>
          <a:ext cx="9619721" cy="396818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20570">
                  <a:extLst>
                    <a:ext uri="{9D8B030D-6E8A-4147-A177-3AD203B41FA5}">
                      <a16:colId xmlns:a16="http://schemas.microsoft.com/office/drawing/2014/main" val="3130416489"/>
                    </a:ext>
                  </a:extLst>
                </a:gridCol>
                <a:gridCol w="6499151">
                  <a:extLst>
                    <a:ext uri="{9D8B030D-6E8A-4147-A177-3AD203B41FA5}">
                      <a16:colId xmlns:a16="http://schemas.microsoft.com/office/drawing/2014/main" val="499755664"/>
                    </a:ext>
                  </a:extLst>
                </a:gridCol>
              </a:tblGrid>
              <a:tr h="5849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b="1" dirty="0"/>
                        <a:t>1. Annesofie Bjerre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Indstillet af Det Danske </a:t>
                      </a:r>
                      <a:r>
                        <a:rPr lang="da-DK" dirty="0" smtClean="0"/>
                        <a:t>Spejderkorps.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618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b="1" dirty="0"/>
                        <a:t>2.</a:t>
                      </a:r>
                      <a:r>
                        <a:rPr lang="da-DK" sz="2400" b="1" baseline="0" dirty="0"/>
                        <a:t> </a:t>
                      </a:r>
                      <a:r>
                        <a:rPr lang="da-DK" sz="2400" b="1" dirty="0"/>
                        <a:t>Klaus Bondam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dirty="0">
                          <a:latin typeface="Calibri" panose="020F0502020204030204" pitchFamily="34" charset="0"/>
                        </a:rPr>
                        <a:t>Indstillet af </a:t>
                      </a:r>
                      <a:r>
                        <a:rPr lang="da-DK" sz="1800" dirty="0" smtClean="0"/>
                        <a:t>Cyklistforbundet.</a:t>
                      </a:r>
                      <a:endParaRPr lang="da-DK" sz="1800" dirty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410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b="1" dirty="0"/>
                        <a:t>3. Jacob Jensen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Naturvejlederforeningen i Danmark, Natur &amp; Ungdom, Dansk Ornitologisk Forening, 4H, Dansk Friluftsliv, WWF Verdensnaturfonden og Biologiforbundet.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666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400" b="1" dirty="0"/>
                        <a:t>4. Flemming Larsen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Dansk </a:t>
                      </a:r>
                      <a:r>
                        <a:rPr lang="da-DK" dirty="0" err="1" smtClean="0"/>
                        <a:t>Vandrelaug</a:t>
                      </a:r>
                      <a:r>
                        <a:rPr lang="da-DK" dirty="0" smtClean="0"/>
                        <a:t>. 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9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sz="2400" b="1" dirty="0"/>
                        <a:t>5. Kirsten Skovsby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dirty="0"/>
                        <a:t>Danmarks Jægerforbund og Danmarks civile</a:t>
                      </a:r>
                      <a:r>
                        <a:rPr lang="da-DK" sz="1800" baseline="0" dirty="0"/>
                        <a:t> </a:t>
                      </a:r>
                      <a:r>
                        <a:rPr lang="da-DK" sz="1800" dirty="0"/>
                        <a:t>Hundeførerforening.</a:t>
                      </a:r>
                    </a:p>
                    <a:p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0488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b="1" dirty="0"/>
                        <a:t>6. Helle Stuart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Dansk Kano og Kajak Forbund og Dansk Forening for </a:t>
                      </a:r>
                      <a:r>
                        <a:rPr lang="da-DK" dirty="0" smtClean="0"/>
                        <a:t>Rosport. 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45562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b="1" dirty="0"/>
                        <a:t>7. Helge Søgaard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Dansk </a:t>
                      </a:r>
                      <a:r>
                        <a:rPr lang="da-DK" dirty="0" smtClean="0"/>
                        <a:t>Orienterings-forbund.</a:t>
                      </a:r>
                      <a:r>
                        <a:rPr lang="da-DK" baseline="0" dirty="0" smtClean="0"/>
                        <a:t> 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5682296"/>
                  </a:ext>
                </a:extLst>
              </a:tr>
            </a:tbl>
          </a:graphicData>
        </a:graphic>
      </p:graphicFrame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90764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98764" y="1360675"/>
            <a:ext cx="10820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51064" y="806820"/>
            <a:ext cx="1046789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400" b="1" dirty="0"/>
              <a:t>1. Annesofie Bjerre</a:t>
            </a:r>
            <a:r>
              <a:rPr lang="da-DK" sz="4400" dirty="0"/>
              <a:t>	</a:t>
            </a:r>
          </a:p>
          <a:p>
            <a:endParaRPr lang="da-DK" sz="4400" dirty="0"/>
          </a:p>
          <a:p>
            <a:r>
              <a:rPr lang="da-DK" sz="4400" dirty="0"/>
              <a:t>Indstillet af Det Danske Spejderkorps </a:t>
            </a:r>
          </a:p>
          <a:p>
            <a:endParaRPr lang="da-DK" sz="4400" dirty="0">
              <a:latin typeface="Calibri" panose="020F0502020204030204" pitchFamily="34" charset="0"/>
            </a:endParaRPr>
          </a:p>
        </p:txBody>
      </p:sp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0"/>
            <a:ext cx="12192000" cy="3470181"/>
          </a:xfrm>
          <a:prstGeom prst="rect">
            <a:avLst/>
          </a:prstGeom>
          <a:noFill/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753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98764" y="1360675"/>
            <a:ext cx="10820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51064" y="798431"/>
            <a:ext cx="1046789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400" b="1" dirty="0">
                <a:latin typeface="Calibri" panose="020F0502020204030204" pitchFamily="34" charset="0"/>
              </a:rPr>
              <a:t>2. Klaus Bondam </a:t>
            </a:r>
          </a:p>
          <a:p>
            <a:endParaRPr lang="da-DK" sz="4400" dirty="0">
              <a:latin typeface="Calibri" panose="020F0502020204030204" pitchFamily="34" charset="0"/>
            </a:endParaRPr>
          </a:p>
          <a:p>
            <a:r>
              <a:rPr lang="da-DK" sz="4000" dirty="0">
                <a:latin typeface="Calibri" panose="020F0502020204030204" pitchFamily="34" charset="0"/>
              </a:rPr>
              <a:t>Indstillet af </a:t>
            </a:r>
            <a:r>
              <a:rPr lang="da-DK" sz="4000" dirty="0"/>
              <a:t>Cyklistforbundet</a:t>
            </a:r>
            <a:endParaRPr lang="da-DK" sz="4000" dirty="0">
              <a:latin typeface="Calibri" panose="020F0502020204030204" pitchFamily="34" charset="0"/>
            </a:endParaRPr>
          </a:p>
        </p:txBody>
      </p:sp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-10989" y="13561"/>
            <a:ext cx="12192000" cy="3631842"/>
          </a:xfrm>
          <a:prstGeom prst="rect">
            <a:avLst/>
          </a:prstGeom>
          <a:noFill/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7483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239" y="5751562"/>
            <a:ext cx="1929378" cy="850802"/>
          </a:xfrm>
          <a:prstGeom prst="rect">
            <a:avLst/>
          </a:prstGeo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98764" y="1360675"/>
            <a:ext cx="10820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51065" y="798431"/>
            <a:ext cx="883822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400" b="1" dirty="0">
                <a:latin typeface="Calibri" panose="020F0502020204030204" pitchFamily="34" charset="0"/>
              </a:rPr>
              <a:t>3. Jacob Jensen</a:t>
            </a:r>
          </a:p>
          <a:p>
            <a:endParaRPr lang="da-DK" sz="4400" b="1" dirty="0">
              <a:latin typeface="Calibri" panose="020F0502020204030204" pitchFamily="34" charset="0"/>
            </a:endParaRPr>
          </a:p>
          <a:p>
            <a:r>
              <a:rPr lang="da-DK" sz="4400" dirty="0">
                <a:latin typeface="Calibri" panose="020F0502020204030204" pitchFamily="34" charset="0"/>
              </a:rPr>
              <a:t>Indstillet af </a:t>
            </a:r>
            <a:r>
              <a:rPr lang="da-DK" sz="4400" dirty="0"/>
              <a:t>Naturvejlederforeningen i Danmark, Natur &amp; Ungdom, Dansk Ornitologisk Forening, 4H, Dansk Friluftsliv, WWF Verdensnaturfonden og Biologiforbundet </a:t>
            </a:r>
          </a:p>
          <a:p>
            <a:endParaRPr lang="da-DK" sz="4400" dirty="0">
              <a:latin typeface="Calibri" panose="020F0502020204030204" pitchFamily="34" charset="0"/>
            </a:endParaRPr>
          </a:p>
        </p:txBody>
      </p:sp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0"/>
            <a:ext cx="12192000" cy="34701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8861470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98764" y="1360675"/>
            <a:ext cx="10820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51064" y="798431"/>
            <a:ext cx="10467895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400" b="1" dirty="0">
                <a:latin typeface="Calibri" panose="020F0502020204030204" pitchFamily="34" charset="0"/>
              </a:rPr>
              <a:t>4. Flemming Larsen</a:t>
            </a:r>
          </a:p>
          <a:p>
            <a:endParaRPr lang="da-DK" sz="4400" dirty="0">
              <a:latin typeface="Calibri" panose="020F0502020204030204" pitchFamily="34" charset="0"/>
            </a:endParaRPr>
          </a:p>
          <a:p>
            <a:r>
              <a:rPr lang="da-DK" sz="4400" dirty="0">
                <a:latin typeface="Calibri" panose="020F0502020204030204" pitchFamily="34" charset="0"/>
              </a:rPr>
              <a:t>Indstillet af Dansk </a:t>
            </a:r>
            <a:r>
              <a:rPr lang="da-DK" sz="4400" dirty="0" err="1">
                <a:latin typeface="Calibri" panose="020F0502020204030204" pitchFamily="34" charset="0"/>
              </a:rPr>
              <a:t>Vandrelaug</a:t>
            </a:r>
            <a:r>
              <a:rPr lang="da-DK" sz="4400" dirty="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-10989" y="-6827"/>
            <a:ext cx="12192000" cy="3470181"/>
          </a:xfrm>
          <a:prstGeom prst="rect">
            <a:avLst/>
          </a:prstGeom>
          <a:noFill/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5743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98764" y="1360675"/>
            <a:ext cx="10820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51064" y="798431"/>
            <a:ext cx="1046789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400" b="1" dirty="0"/>
              <a:t>5. Kirsten Skovsby</a:t>
            </a:r>
            <a:r>
              <a:rPr lang="da-DK" sz="4400" b="1" dirty="0">
                <a:latin typeface="Calibri" panose="020F0502020204030204" pitchFamily="34" charset="0"/>
              </a:rPr>
              <a:t> </a:t>
            </a:r>
          </a:p>
          <a:p>
            <a:endParaRPr lang="da-DK" sz="4400" b="1" dirty="0">
              <a:latin typeface="Calibri" panose="020F0502020204030204" pitchFamily="34" charset="0"/>
            </a:endParaRPr>
          </a:p>
          <a:p>
            <a:r>
              <a:rPr lang="da-DK" sz="4400" dirty="0">
                <a:latin typeface="Calibri" panose="020F0502020204030204" pitchFamily="34" charset="0"/>
              </a:rPr>
              <a:t>Indstillet af </a:t>
            </a:r>
            <a:r>
              <a:rPr lang="da-DK" sz="4400" dirty="0"/>
              <a:t>Danmarks Jægerforbund og Danmarks civile Hundeførerforening</a:t>
            </a:r>
          </a:p>
          <a:p>
            <a:endParaRPr lang="da-DK" sz="4400" dirty="0">
              <a:latin typeface="Calibri" panose="020F0502020204030204" pitchFamily="34" charset="0"/>
            </a:endParaRPr>
          </a:p>
        </p:txBody>
      </p:sp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-10989" y="0"/>
            <a:ext cx="12192000" cy="3470181"/>
          </a:xfrm>
          <a:prstGeom prst="rect">
            <a:avLst/>
          </a:prstGeom>
          <a:noFill/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2933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98764" y="1360675"/>
            <a:ext cx="10820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51064" y="798431"/>
            <a:ext cx="992878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400" b="1" dirty="0"/>
              <a:t>6. Helle Stuart </a:t>
            </a:r>
          </a:p>
          <a:p>
            <a:endParaRPr lang="da-DK" sz="4400" b="1" dirty="0"/>
          </a:p>
          <a:p>
            <a:endParaRPr lang="da-DK" sz="4400" b="1" dirty="0"/>
          </a:p>
          <a:p>
            <a:r>
              <a:rPr lang="da-DK" sz="4400" dirty="0"/>
              <a:t>Indstillet af Dansk Kano og Kajak Forbund og Dansk Forening for Rosport </a:t>
            </a:r>
          </a:p>
          <a:p>
            <a:endParaRPr lang="da-DK" sz="4400" dirty="0">
              <a:latin typeface="Calibri" panose="020F0502020204030204" pitchFamily="34" charset="0"/>
            </a:endParaRPr>
          </a:p>
        </p:txBody>
      </p:sp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-2102"/>
            <a:ext cx="12192000" cy="3470181"/>
          </a:xfrm>
          <a:prstGeom prst="rect">
            <a:avLst/>
          </a:prstGeom>
          <a:noFill/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0619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98764" y="1360675"/>
            <a:ext cx="10820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51064" y="798431"/>
            <a:ext cx="9928789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400" b="1" dirty="0"/>
              <a:t>7. Helge Søgaard</a:t>
            </a:r>
          </a:p>
          <a:p>
            <a:endParaRPr lang="da-DK" sz="4400" b="1" dirty="0"/>
          </a:p>
          <a:p>
            <a:endParaRPr lang="da-DK" sz="4400" b="1" dirty="0"/>
          </a:p>
          <a:p>
            <a:r>
              <a:rPr lang="da-DK" sz="4400" dirty="0"/>
              <a:t>Indstillet af Dansk Orienterings-Forbund</a:t>
            </a:r>
            <a:endParaRPr lang="da-DK" sz="6600" dirty="0">
              <a:latin typeface="Calibri" panose="020F0502020204030204" pitchFamily="34" charset="0"/>
            </a:endParaRPr>
          </a:p>
          <a:p>
            <a:endParaRPr lang="da-DK" sz="4400" dirty="0">
              <a:latin typeface="Calibri" panose="020F0502020204030204" pitchFamily="34" charset="0"/>
            </a:endParaRPr>
          </a:p>
        </p:txBody>
      </p:sp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-4575" y="0"/>
            <a:ext cx="12192000" cy="3470181"/>
          </a:xfrm>
          <a:prstGeom prst="rect">
            <a:avLst/>
          </a:prstGeom>
          <a:noFill/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0663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546265" y="375021"/>
            <a:ext cx="10820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50860" y="375021"/>
            <a:ext cx="1091050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400" b="1" dirty="0">
                <a:latin typeface="Calibri" panose="020F0502020204030204" pitchFamily="34" charset="0"/>
              </a:rPr>
              <a:t>Resultat: valgte bestyrelsesmedlemmer</a:t>
            </a:r>
            <a:endParaRPr lang="da-DK" sz="4400" dirty="0"/>
          </a:p>
        </p:txBody>
      </p:sp>
      <p:sp>
        <p:nvSpPr>
          <p:cNvPr id="8" name="Pladsholder til indhold 2"/>
          <p:cNvSpPr txBox="1">
            <a:spLocks/>
          </p:cNvSpPr>
          <p:nvPr/>
        </p:nvSpPr>
        <p:spPr>
          <a:xfrm>
            <a:off x="850860" y="129108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da-DK" sz="3200" dirty="0"/>
          </a:p>
        </p:txBody>
      </p:sp>
      <p:pic>
        <p:nvPicPr>
          <p:cNvPr id="9" name="Pladsholder til indhold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0"/>
            <a:ext cx="12192000" cy="3470181"/>
          </a:xfrm>
          <a:prstGeom prst="rect">
            <a:avLst/>
          </a:prstGeom>
          <a:noFill/>
        </p:spPr>
      </p:pic>
      <p:sp>
        <p:nvSpPr>
          <p:cNvPr id="11" name="Pladsholder til indhold 2"/>
          <p:cNvSpPr txBox="1">
            <a:spLocks/>
          </p:cNvSpPr>
          <p:nvPr/>
        </p:nvSpPr>
        <p:spPr>
          <a:xfrm>
            <a:off x="857424" y="101402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endParaRPr lang="da-DK" sz="1400" b="1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da-DK" sz="1400" b="1" smtClean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da-DK" sz="1400" smtClean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da-DK" sz="1400" smtClean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da-DK" sz="1400" smtClean="0">
                <a:latin typeface="Calibri" panose="020F0502020204030204" pitchFamily="34" charset="0"/>
              </a:rPr>
              <a:t>	</a:t>
            </a:r>
            <a:endParaRPr lang="da-DK" sz="1400" dirty="0">
              <a:latin typeface="Calibri" panose="020F0502020204030204" pitchFamily="34" charset="0"/>
            </a:endParaRPr>
          </a:p>
        </p:txBody>
      </p:sp>
      <p:graphicFrame>
        <p:nvGraphicFramePr>
          <p:cNvPr id="3" name="Tabel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424473"/>
              </p:ext>
            </p:extLst>
          </p:nvPr>
        </p:nvGraphicFramePr>
        <p:xfrm>
          <a:off x="857422" y="1679630"/>
          <a:ext cx="11071723" cy="39421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07231">
                  <a:extLst>
                    <a:ext uri="{9D8B030D-6E8A-4147-A177-3AD203B41FA5}">
                      <a16:colId xmlns:a16="http://schemas.microsoft.com/office/drawing/2014/main" val="3130416489"/>
                    </a:ext>
                  </a:extLst>
                </a:gridCol>
                <a:gridCol w="6551802">
                  <a:extLst>
                    <a:ext uri="{9D8B030D-6E8A-4147-A177-3AD203B41FA5}">
                      <a16:colId xmlns:a16="http://schemas.microsoft.com/office/drawing/2014/main" val="499755664"/>
                    </a:ext>
                  </a:extLst>
                </a:gridCol>
                <a:gridCol w="1912690">
                  <a:extLst>
                    <a:ext uri="{9D8B030D-6E8A-4147-A177-3AD203B41FA5}">
                      <a16:colId xmlns:a16="http://schemas.microsoft.com/office/drawing/2014/main" val="2573455246"/>
                    </a:ext>
                  </a:extLst>
                </a:gridCol>
              </a:tblGrid>
              <a:tr h="4931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b="1" dirty="0"/>
                        <a:t>Helle Stuart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Dansk Kano og </a:t>
                      </a:r>
                      <a:r>
                        <a:rPr lang="da-DK" dirty="0" smtClean="0"/>
                        <a:t>Kajak </a:t>
                      </a:r>
                      <a:r>
                        <a:rPr lang="da-DK" dirty="0"/>
                        <a:t>Forbund og Dansk Forening for Rosport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103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041029"/>
                  </a:ext>
                </a:extLst>
              </a:tr>
              <a:tr h="91577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b="1" dirty="0"/>
                        <a:t>Jacob Jensen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/>
                        <a:t>Naturvejlederforeningen i Danmark, Natur &amp; Ungdom, Dansk Ornitologisk Forening, 4H, Dansk Friluftsliv, WWF Verdensnaturfonden og </a:t>
                      </a:r>
                      <a:r>
                        <a:rPr lang="da-DK" dirty="0" smtClean="0"/>
                        <a:t>Biologiforbundet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dirty="0" smtClean="0"/>
                        <a:t>100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666693"/>
                  </a:ext>
                </a:extLst>
              </a:tr>
              <a:tr h="3522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b="1" dirty="0"/>
                        <a:t>Helge Søgaard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Dansk Orienterings-forbund</a:t>
                      </a:r>
                      <a:r>
                        <a:rPr lang="da-DK" baseline="0" dirty="0"/>
                        <a:t> 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100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38943131"/>
                  </a:ext>
                </a:extLst>
              </a:tr>
              <a:tr h="3522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b="1" dirty="0"/>
                        <a:t>Annesofie Bjerre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/>
                        <a:t>Indstillet af Det Danske Spejderkorps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>
                          <a:solidFill>
                            <a:schemeClr val="tx1"/>
                          </a:solidFill>
                        </a:rPr>
                        <a:t>95</a:t>
                      </a:r>
                      <a:endParaRPr lang="da-DK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7039880"/>
                  </a:ext>
                </a:extLst>
              </a:tr>
              <a:tr h="3522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b="1" dirty="0" smtClean="0"/>
                        <a:t>Flemming Larsen</a:t>
                      </a:r>
                      <a:r>
                        <a:rPr lang="da-DK" sz="2400" b="1" baseline="0" dirty="0" smtClean="0"/>
                        <a:t> </a:t>
                      </a:r>
                      <a:endParaRPr lang="da-DK" sz="2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Dansk </a:t>
                      </a:r>
                      <a:r>
                        <a:rPr lang="da-DK" dirty="0" err="1" smtClean="0"/>
                        <a:t>Vandrelaug</a:t>
                      </a:r>
                      <a:r>
                        <a:rPr lang="da-DK" dirty="0" smtClean="0"/>
                        <a:t> </a:t>
                      </a:r>
                      <a:endParaRPr lang="da-D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78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2513703"/>
                  </a:ext>
                </a:extLst>
              </a:tr>
              <a:tr h="704438">
                <a:tc>
                  <a:txBody>
                    <a:bodyPr/>
                    <a:lstStyle/>
                    <a:p>
                      <a:r>
                        <a:rPr lang="da-DK" sz="2400" b="1" dirty="0"/>
                        <a:t>Kirsten Skovsby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dirty="0"/>
                        <a:t>Danmarks Jægerforbund og Danmarks civile</a:t>
                      </a:r>
                      <a:r>
                        <a:rPr lang="da-DK" sz="1800" baseline="0" dirty="0"/>
                        <a:t> </a:t>
                      </a:r>
                      <a:r>
                        <a:rPr lang="da-DK" sz="1800" dirty="0" smtClean="0"/>
                        <a:t>Hundeførerforening</a:t>
                      </a:r>
                      <a:endParaRPr lang="da-DK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69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4048858"/>
                  </a:ext>
                </a:extLst>
              </a:tr>
              <a:tr h="35221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2400" b="1" dirty="0" smtClean="0"/>
                        <a:t>Klaus Bondam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a-DK" sz="1800" dirty="0" smtClean="0">
                          <a:latin typeface="Calibri" panose="020F0502020204030204" pitchFamily="34" charset="0"/>
                        </a:rPr>
                        <a:t>Indstillet af </a:t>
                      </a:r>
                      <a:r>
                        <a:rPr lang="da-DK" sz="1800" dirty="0" smtClean="0"/>
                        <a:t>Cyklistforbundet</a:t>
                      </a:r>
                      <a:endParaRPr lang="da-DK" sz="1800" dirty="0" smtClean="0">
                        <a:latin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dirty="0" smtClean="0"/>
                        <a:t>55</a:t>
                      </a:r>
                      <a:endParaRPr lang="da-D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8684227"/>
                  </a:ext>
                </a:extLst>
              </a:tr>
            </a:tbl>
          </a:graphicData>
        </a:graphic>
      </p:graphicFrame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5672" y="5921938"/>
            <a:ext cx="1525739" cy="67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48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a-DK" sz="6600" dirty="0"/>
              <a:t>Tillykke med valget </a:t>
            </a:r>
          </a:p>
          <a:p>
            <a:pPr marL="0" indent="0">
              <a:buNone/>
            </a:pPr>
            <a:r>
              <a:rPr lang="da-DK" sz="6600" dirty="0"/>
              <a:t>og velkommen i Friluftrådets bestyrelse</a:t>
            </a:r>
          </a:p>
        </p:txBody>
      </p:sp>
    </p:spTree>
    <p:extLst>
      <p:ext uri="{BB962C8B-B14F-4D97-AF65-F5344CB8AC3E}">
        <p14:creationId xmlns:p14="http://schemas.microsoft.com/office/powerpoint/2010/main" val="399910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" t="14273" b="1"/>
          <a:stretch/>
        </p:blipFill>
        <p:spPr>
          <a:xfrm>
            <a:off x="0" y="-28993"/>
            <a:ext cx="12192000" cy="697134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4800" b="1" dirty="0">
                <a:solidFill>
                  <a:schemeClr val="bg1"/>
                </a:solidFill>
                <a:latin typeface="+mn-lt"/>
              </a:rPr>
              <a:t>1. Valg af dirigent </a:t>
            </a:r>
          </a:p>
        </p:txBody>
      </p:sp>
      <p:pic>
        <p:nvPicPr>
          <p:cNvPr id="4" name="Pladsholder til indhold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-44403"/>
            <a:ext cx="12192000" cy="3470181"/>
          </a:xfrm>
          <a:prstGeom prst="rect">
            <a:avLst/>
          </a:prstGeom>
        </p:spPr>
      </p:pic>
      <p:pic>
        <p:nvPicPr>
          <p:cNvPr id="5" name="Pladsholder til indhold 4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5"/>
          <a:stretch/>
        </p:blipFill>
        <p:spPr>
          <a:xfrm>
            <a:off x="0" y="4836754"/>
            <a:ext cx="12192000" cy="2131208"/>
          </a:xfr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5395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6" t="6560" b="14533"/>
          <a:stretch/>
        </p:blipFill>
        <p:spPr>
          <a:xfrm>
            <a:off x="0" y="11723"/>
            <a:ext cx="12192000" cy="7117383"/>
          </a:xfrm>
        </p:spPr>
      </p:pic>
      <p:pic>
        <p:nvPicPr>
          <p:cNvPr id="5" name="Pladsholder til indhold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5"/>
          <a:stretch/>
        </p:blipFill>
        <p:spPr>
          <a:xfrm>
            <a:off x="0" y="5111358"/>
            <a:ext cx="12192000" cy="2131208"/>
          </a:xfrm>
          <a:prstGeom prst="rect">
            <a:avLst/>
          </a:prstGeom>
        </p:spPr>
      </p:pic>
      <p:pic>
        <p:nvPicPr>
          <p:cNvPr id="7" name="Pladsholder til indhold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14291"/>
            <a:ext cx="12192000" cy="3470181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838200" y="500142"/>
            <a:ext cx="67530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b="1" dirty="0">
                <a:solidFill>
                  <a:schemeClr val="bg1"/>
                </a:solidFill>
              </a:rPr>
              <a:t>12. Valg af suppleanter</a:t>
            </a:r>
          </a:p>
          <a:p>
            <a:endParaRPr lang="da-DK" sz="5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99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4688"/>
            <a:ext cx="12192000" cy="3470181"/>
          </a:xfrm>
          <a:prstGeom prst="rect">
            <a:avLst/>
          </a:prstGeom>
          <a:noFill/>
        </p:spPr>
      </p:pic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98764" y="1360675"/>
            <a:ext cx="10820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851064" y="798431"/>
            <a:ext cx="1046789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400" b="1" dirty="0" smtClean="0">
                <a:latin typeface="Calibri" panose="020F0502020204030204" pitchFamily="34" charset="0"/>
              </a:rPr>
              <a:t>12. Valg </a:t>
            </a:r>
            <a:r>
              <a:rPr lang="da-DK" sz="4400" b="1" dirty="0">
                <a:latin typeface="Calibri" panose="020F0502020204030204" pitchFamily="34" charset="0"/>
              </a:rPr>
              <a:t>af suppleanter </a:t>
            </a:r>
          </a:p>
          <a:p>
            <a:endParaRPr lang="da-DK" sz="2800" dirty="0">
              <a:latin typeface="Calibri" panose="020F0502020204030204" pitchFamily="34" charset="0"/>
            </a:endParaRPr>
          </a:p>
          <a:p>
            <a:r>
              <a:rPr lang="da-DK" sz="2800" dirty="0">
                <a:latin typeface="Calibri" panose="020F0502020204030204" pitchFamily="34" charset="0"/>
              </a:rPr>
              <a:t>Suppleanter vælges for 1 år</a:t>
            </a:r>
          </a:p>
          <a:p>
            <a:r>
              <a:rPr lang="da-DK" sz="2800" dirty="0">
                <a:latin typeface="Calibri" panose="020F0502020204030204" pitchFamily="34" charset="0"/>
              </a:rPr>
              <a:t>Kan opstilles på generalforsamlingen </a:t>
            </a:r>
          </a:p>
          <a:p>
            <a:endParaRPr lang="da-DK" sz="2800" dirty="0">
              <a:latin typeface="Calibri" panose="020F0502020204030204" pitchFamily="34" charset="0"/>
            </a:endParaRPr>
          </a:p>
          <a:p>
            <a:endParaRPr lang="da-DK" sz="4400" dirty="0">
              <a:latin typeface="Calibri" panose="020F0502020204030204" pitchFamily="34" charset="0"/>
            </a:endParaRPr>
          </a:p>
        </p:txBody>
      </p:sp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438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98764" y="1360675"/>
            <a:ext cx="10820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-10989" y="0"/>
            <a:ext cx="12192000" cy="3470181"/>
          </a:xfrm>
          <a:prstGeom prst="rect">
            <a:avLst/>
          </a:prstGeom>
          <a:noFill/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498764" y="798431"/>
            <a:ext cx="11682247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400" b="1" dirty="0">
                <a:latin typeface="Calibri" panose="020F0502020204030204" pitchFamily="34" charset="0"/>
              </a:rPr>
              <a:t>Valg af suppleanter </a:t>
            </a:r>
          </a:p>
          <a:p>
            <a:endParaRPr lang="da-DK" sz="2800" dirty="0">
              <a:latin typeface="Calibri" panose="020F0502020204030204" pitchFamily="34" charset="0"/>
            </a:endParaRPr>
          </a:p>
          <a:p>
            <a:r>
              <a:rPr lang="da-DK" sz="2800" dirty="0">
                <a:latin typeface="Calibri" panose="020F0502020204030204" pitchFamily="34" charset="0"/>
              </a:rPr>
              <a:t>Suppleanter vælges for 1 år</a:t>
            </a:r>
          </a:p>
          <a:p>
            <a:r>
              <a:rPr lang="da-DK" sz="2800" dirty="0">
                <a:latin typeface="Calibri" panose="020F0502020204030204" pitchFamily="34" charset="0"/>
              </a:rPr>
              <a:t>Kan opstilles på </a:t>
            </a:r>
            <a:r>
              <a:rPr lang="da-DK" sz="2800" dirty="0" smtClean="0">
                <a:latin typeface="Calibri" panose="020F0502020204030204" pitchFamily="34" charset="0"/>
              </a:rPr>
              <a:t>generalforsamlingen. Stem på to af de tre kandidater. </a:t>
            </a:r>
            <a:endParaRPr lang="da-DK" sz="2800" dirty="0">
              <a:latin typeface="Calibri" panose="020F0502020204030204" pitchFamily="34" charset="0"/>
            </a:endParaRPr>
          </a:p>
          <a:p>
            <a:endParaRPr lang="da-DK" sz="2800" dirty="0">
              <a:latin typeface="Calibri" panose="020F0502020204030204" pitchFamily="34" charset="0"/>
            </a:endParaRPr>
          </a:p>
          <a:p>
            <a:r>
              <a:rPr lang="da-DK" sz="4400" dirty="0" smtClean="0">
                <a:latin typeface="Calibri" panose="020F0502020204030204" pitchFamily="34" charset="0"/>
              </a:rPr>
              <a:t>1. Rene Bokær        </a:t>
            </a:r>
            <a:r>
              <a:rPr lang="da-DK" sz="4400" dirty="0" smtClean="0">
                <a:latin typeface="Calibri" panose="020F0502020204030204" pitchFamily="34" charset="0"/>
              </a:rPr>
              <a:t>Landsforeningen </a:t>
            </a:r>
            <a:r>
              <a:rPr lang="da-DK" sz="4400" dirty="0" smtClean="0">
                <a:latin typeface="Calibri" panose="020F0502020204030204" pitchFamily="34" charset="0"/>
              </a:rPr>
              <a:t>Bifrost </a:t>
            </a:r>
          </a:p>
          <a:p>
            <a:r>
              <a:rPr lang="da-DK" sz="4400" dirty="0" smtClean="0">
                <a:latin typeface="Calibri" panose="020F0502020204030204" pitchFamily="34" charset="0"/>
              </a:rPr>
              <a:t>2. Kaj Poulsen         Dansk Amatørfiskerforening</a:t>
            </a:r>
          </a:p>
          <a:p>
            <a:r>
              <a:rPr lang="da-DK" sz="4400" dirty="0" smtClean="0">
                <a:latin typeface="Calibri" panose="020F0502020204030204" pitchFamily="34" charset="0"/>
              </a:rPr>
              <a:t>3. Kirsten Skovsby  Danmarks Jægerforbund</a:t>
            </a:r>
            <a:endParaRPr lang="da-DK" sz="4400" dirty="0">
              <a:latin typeface="Calibri" panose="020F0502020204030204" pitchFamily="34" charset="0"/>
            </a:endParaRPr>
          </a:p>
          <a:p>
            <a:endParaRPr lang="da-DK" sz="4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656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498764" y="1360675"/>
            <a:ext cx="10820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4688"/>
            <a:ext cx="12192000" cy="3470181"/>
          </a:xfrm>
          <a:prstGeom prst="rect">
            <a:avLst/>
          </a:prstGeom>
          <a:noFill/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  <p:sp>
        <p:nvSpPr>
          <p:cNvPr id="2" name="Rektangel 1"/>
          <p:cNvSpPr/>
          <p:nvPr/>
        </p:nvSpPr>
        <p:spPr>
          <a:xfrm>
            <a:off x="851064" y="798431"/>
            <a:ext cx="10467895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400" b="1" dirty="0">
                <a:latin typeface="Calibri" panose="020F0502020204030204" pitchFamily="34" charset="0"/>
              </a:rPr>
              <a:t>Resultat af </a:t>
            </a:r>
            <a:r>
              <a:rPr lang="da-DK" sz="4400" b="1" dirty="0" smtClean="0">
                <a:latin typeface="Calibri" panose="020F0502020204030204" pitchFamily="34" charset="0"/>
              </a:rPr>
              <a:t>afstemning</a:t>
            </a:r>
            <a:endParaRPr lang="da-DK" sz="4400" b="1" dirty="0">
              <a:latin typeface="Calibri" panose="020F0502020204030204" pitchFamily="34" charset="0"/>
            </a:endParaRPr>
          </a:p>
          <a:p>
            <a:endParaRPr lang="da-DK" sz="2800" dirty="0">
              <a:latin typeface="Calibri" panose="020F0502020204030204" pitchFamily="34" charset="0"/>
            </a:endParaRPr>
          </a:p>
          <a:p>
            <a:r>
              <a:rPr lang="da-DK" sz="2800" dirty="0">
                <a:latin typeface="Calibri" panose="020F0502020204030204" pitchFamily="34" charset="0"/>
              </a:rPr>
              <a:t>To suppleanter valgt for 1 år:</a:t>
            </a:r>
          </a:p>
          <a:p>
            <a:endParaRPr lang="da-DK" sz="2800" dirty="0">
              <a:latin typeface="Calibri" panose="020F0502020204030204" pitchFamily="34" charset="0"/>
            </a:endParaRPr>
          </a:p>
          <a:p>
            <a:r>
              <a:rPr lang="da-DK" sz="3600" dirty="0" smtClean="0">
                <a:latin typeface="Calibri" panose="020F0502020204030204" pitchFamily="34" charset="0"/>
              </a:rPr>
              <a:t>1. Rene </a:t>
            </a:r>
            <a:r>
              <a:rPr lang="da-DK" sz="3600" dirty="0">
                <a:latin typeface="Calibri" panose="020F0502020204030204" pitchFamily="34" charset="0"/>
              </a:rPr>
              <a:t>Bokær        </a:t>
            </a:r>
            <a:r>
              <a:rPr lang="da-DK" sz="3600" dirty="0" smtClean="0">
                <a:latin typeface="Calibri" panose="020F0502020204030204" pitchFamily="34" charset="0"/>
              </a:rPr>
              <a:t>Landsforeningen </a:t>
            </a:r>
            <a:r>
              <a:rPr lang="da-DK" sz="3600" dirty="0">
                <a:latin typeface="Calibri" panose="020F0502020204030204" pitchFamily="34" charset="0"/>
              </a:rPr>
              <a:t>Bifrost </a:t>
            </a:r>
            <a:r>
              <a:rPr lang="da-DK" sz="3600" dirty="0" smtClean="0">
                <a:latin typeface="Calibri" panose="020F0502020204030204" pitchFamily="34" charset="0"/>
              </a:rPr>
              <a:t> </a:t>
            </a:r>
            <a:r>
              <a:rPr lang="da-DK" sz="3600" dirty="0" smtClean="0">
                <a:latin typeface="Calibri" panose="020F0502020204030204" pitchFamily="34" charset="0"/>
              </a:rPr>
              <a:t>93 </a:t>
            </a:r>
            <a:endParaRPr lang="da-DK" sz="3600" dirty="0">
              <a:latin typeface="Calibri" panose="020F0502020204030204" pitchFamily="34" charset="0"/>
            </a:endParaRPr>
          </a:p>
          <a:p>
            <a:r>
              <a:rPr lang="da-DK" sz="3600" dirty="0" smtClean="0">
                <a:latin typeface="Calibri" panose="020F0502020204030204" pitchFamily="34" charset="0"/>
              </a:rPr>
              <a:t>2. Kirsten </a:t>
            </a:r>
            <a:r>
              <a:rPr lang="da-DK" sz="3600" dirty="0">
                <a:latin typeface="Calibri" panose="020F0502020204030204" pitchFamily="34" charset="0"/>
              </a:rPr>
              <a:t>Skovsby  Danmarks </a:t>
            </a:r>
            <a:r>
              <a:rPr lang="da-DK" sz="3600" dirty="0" smtClean="0">
                <a:latin typeface="Calibri" panose="020F0502020204030204" pitchFamily="34" charset="0"/>
              </a:rPr>
              <a:t>Jægerforbund  89</a:t>
            </a:r>
            <a:endParaRPr lang="da-DK" sz="3600" dirty="0">
              <a:latin typeface="Calibri" panose="020F0502020204030204" pitchFamily="34" charset="0"/>
            </a:endParaRPr>
          </a:p>
          <a:p>
            <a:endParaRPr lang="da-DK" sz="3600" dirty="0" smtClean="0">
              <a:latin typeface="Calibri" panose="020F0502020204030204" pitchFamily="34" charset="0"/>
            </a:endParaRPr>
          </a:p>
          <a:p>
            <a:endParaRPr lang="da-DK" sz="3600" dirty="0">
              <a:latin typeface="Calibri" panose="020F0502020204030204" pitchFamily="34" charset="0"/>
            </a:endParaRPr>
          </a:p>
          <a:p>
            <a:r>
              <a:rPr lang="da-DK" sz="3600" dirty="0" smtClean="0">
                <a:latin typeface="Calibri" panose="020F0502020204030204" pitchFamily="34" charset="0"/>
              </a:rPr>
              <a:t>Kaj </a:t>
            </a:r>
            <a:r>
              <a:rPr lang="da-DK" sz="3600" dirty="0">
                <a:latin typeface="Calibri" panose="020F0502020204030204" pitchFamily="34" charset="0"/>
              </a:rPr>
              <a:t>Poulsen         </a:t>
            </a:r>
            <a:r>
              <a:rPr lang="da-DK" sz="3600" dirty="0" smtClean="0">
                <a:latin typeface="Calibri" panose="020F0502020204030204" pitchFamily="34" charset="0"/>
              </a:rPr>
              <a:t>	Dansk </a:t>
            </a:r>
            <a:r>
              <a:rPr lang="da-DK" sz="3600" dirty="0" smtClean="0">
                <a:latin typeface="Calibri" panose="020F0502020204030204" pitchFamily="34" charset="0"/>
              </a:rPr>
              <a:t>Amatørfiskerforening  32 </a:t>
            </a:r>
            <a:endParaRPr lang="da-DK" sz="3600" dirty="0">
              <a:latin typeface="Calibri" panose="020F0502020204030204" pitchFamily="34" charset="0"/>
            </a:endParaRPr>
          </a:p>
          <a:p>
            <a:endParaRPr lang="da-DK" sz="3600" dirty="0">
              <a:latin typeface="Calibri" panose="020F0502020204030204" pitchFamily="34" charset="0"/>
            </a:endParaRPr>
          </a:p>
          <a:p>
            <a:endParaRPr lang="da-DK" sz="44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52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2" b="4532"/>
          <a:stretch/>
        </p:blipFill>
        <p:spPr>
          <a:xfrm>
            <a:off x="-25321" y="-199292"/>
            <a:ext cx="12217321" cy="7057292"/>
          </a:xfrm>
          <a:prstGeom prst="rect">
            <a:avLst/>
          </a:prstGeom>
        </p:spPr>
      </p:pic>
      <p:pic>
        <p:nvPicPr>
          <p:cNvPr id="10" name="Pladsholder til indho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4312"/>
            <a:ext cx="12217321" cy="1324708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4264" y="-55983"/>
            <a:ext cx="12193057" cy="3475021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804359" y="150743"/>
            <a:ext cx="54423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b="1" dirty="0">
                <a:solidFill>
                  <a:schemeClr val="bg1"/>
                </a:solidFill>
              </a:rPr>
              <a:t>13. Valg af revisor </a:t>
            </a: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11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dsholder til indho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-11678"/>
            <a:ext cx="12192000" cy="3506477"/>
          </a:xfrm>
          <a:prstGeom prst="rect">
            <a:avLst/>
          </a:prstGeom>
          <a:noFill/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smtClean="0">
                <a:latin typeface="+mn-lt"/>
              </a:rPr>
              <a:t>13. Valg </a:t>
            </a:r>
            <a:r>
              <a:rPr lang="da-DK" b="1" dirty="0">
                <a:latin typeface="+mn-lt"/>
              </a:rPr>
              <a:t>af revisor</a:t>
            </a:r>
          </a:p>
        </p:txBody>
      </p:sp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a-DK" b="1" dirty="0">
                <a:latin typeface="Calibri" panose="020F0502020204030204" pitchFamily="34" charset="0"/>
              </a:rPr>
              <a:t>Bestyrelsen indstiller, at BUUS JENSEN Statsautoriserede Revisorer </a:t>
            </a:r>
          </a:p>
          <a:p>
            <a:pPr marL="0" indent="0">
              <a:buNone/>
            </a:pPr>
            <a:r>
              <a:rPr lang="da-DK" b="1" dirty="0">
                <a:latin typeface="Calibri" panose="020F0502020204030204" pitchFamily="34" charset="0"/>
              </a:rPr>
              <a:t>genvælges som Friluftsrådets revisor for det kommende år. </a:t>
            </a: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963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brugerbetaling</a:t>
            </a:r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4294967295"/>
          </p:nvPr>
        </p:nvSpPr>
        <p:spPr>
          <a:xfrm>
            <a:off x="2819400" y="6324600"/>
            <a:ext cx="2895600" cy="457200"/>
          </a:xfrm>
          <a:prstGeom prst="rect">
            <a:avLst/>
          </a:prstGeom>
        </p:spPr>
        <p:txBody>
          <a:bodyPr/>
          <a:lstStyle/>
          <a:p>
            <a:r>
              <a:rPr lang="da-DK"/>
              <a:t>Friluftsrådet 2009</a:t>
            </a: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4294967295"/>
          </p:nvPr>
        </p:nvSpPr>
        <p:spPr>
          <a:xfrm>
            <a:off x="2209800" y="6324600"/>
            <a:ext cx="609600" cy="457200"/>
          </a:xfrm>
          <a:prstGeom prst="rect">
            <a:avLst/>
          </a:prstGeom>
        </p:spPr>
        <p:txBody>
          <a:bodyPr/>
          <a:lstStyle/>
          <a:p>
            <a:fld id="{FB01B1DB-F595-47A2-869C-E9DD33E7C9B3}" type="slidenum">
              <a:rPr lang="da-DK" smtClean="0"/>
              <a:pPr/>
              <a:t>66</a:t>
            </a:fld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7" name="Pladsholder til indhold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62" b="7298"/>
          <a:stretch/>
        </p:blipFill>
        <p:spPr bwMode="auto">
          <a:xfrm>
            <a:off x="11722" y="-35169"/>
            <a:ext cx="12192000" cy="7022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ladsholder til indhold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5"/>
          <a:stretch/>
        </p:blipFill>
        <p:spPr>
          <a:xfrm>
            <a:off x="0" y="5259700"/>
            <a:ext cx="12192000" cy="2131208"/>
          </a:xfrm>
          <a:prstGeom prst="rect">
            <a:avLst/>
          </a:prstGeom>
        </p:spPr>
      </p:pic>
      <p:pic>
        <p:nvPicPr>
          <p:cNvPr id="10" name="Pladsholder til indhold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-27529"/>
            <a:ext cx="12192000" cy="3470181"/>
          </a:xfrm>
          <a:prstGeom prst="rect">
            <a:avLst/>
          </a:prstGeom>
        </p:spPr>
      </p:pic>
      <p:sp>
        <p:nvSpPr>
          <p:cNvPr id="11" name="Tekstfelt 10"/>
          <p:cNvSpPr txBox="1"/>
          <p:nvPr/>
        </p:nvSpPr>
        <p:spPr>
          <a:xfrm>
            <a:off x="685771" y="455436"/>
            <a:ext cx="42672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b="1" dirty="0">
                <a:solidFill>
                  <a:schemeClr val="bg1"/>
                </a:solidFill>
              </a:rPr>
              <a:t>14. Eventuelt  </a:t>
            </a:r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96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Naturplan DK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48"/>
          <a:stretch/>
        </p:blipFill>
        <p:spPr>
          <a:xfrm>
            <a:off x="0" y="-18661"/>
            <a:ext cx="12192000" cy="6876660"/>
          </a:xfrm>
          <a:prstGeom prst="rect">
            <a:avLst/>
          </a:prstGeom>
        </p:spPr>
      </p:pic>
      <p:pic>
        <p:nvPicPr>
          <p:cNvPr id="8" name="Pladsholder til indhold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4312"/>
            <a:ext cx="12217321" cy="1324708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239" y="5751562"/>
            <a:ext cx="1929378" cy="850802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264" y="0"/>
            <a:ext cx="12193057" cy="3475021"/>
          </a:xfrm>
          <a:prstGeom prst="rect">
            <a:avLst/>
          </a:prstGeom>
        </p:spPr>
      </p:pic>
      <p:pic>
        <p:nvPicPr>
          <p:cNvPr id="12" name="Pladsholder til indhold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5"/>
          <a:stretch/>
        </p:blipFill>
        <p:spPr>
          <a:xfrm>
            <a:off x="-23752" y="4726792"/>
            <a:ext cx="12215752" cy="2131208"/>
          </a:xfrm>
          <a:prstGeom prst="rect">
            <a:avLst/>
          </a:prstGeom>
        </p:spPr>
      </p:pic>
      <p:sp>
        <p:nvSpPr>
          <p:cNvPr id="10" name="Tekstfelt 9"/>
          <p:cNvSpPr txBox="1"/>
          <p:nvPr/>
        </p:nvSpPr>
        <p:spPr>
          <a:xfrm>
            <a:off x="440375" y="518394"/>
            <a:ext cx="46422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400" b="1" dirty="0">
                <a:solidFill>
                  <a:schemeClr val="bg1"/>
                </a:solidFill>
                <a:latin typeface="Calibri" panose="020F0502020204030204" pitchFamily="34" charset="0"/>
              </a:rPr>
              <a:t>Tak for i dag!</a:t>
            </a:r>
          </a:p>
        </p:txBody>
      </p:sp>
      <p:sp>
        <p:nvSpPr>
          <p:cNvPr id="11" name="Tekstfelt 10"/>
          <p:cNvSpPr txBox="1"/>
          <p:nvPr/>
        </p:nvSpPr>
        <p:spPr>
          <a:xfrm>
            <a:off x="1450173" y="6159207"/>
            <a:ext cx="31469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/>
              <a:t>#</a:t>
            </a:r>
            <a:r>
              <a:rPr lang="da-DK" sz="2400" b="1" dirty="0" err="1" smtClean="0"/>
              <a:t>friluftslivforalle</a:t>
            </a:r>
            <a:endParaRPr lang="da-DK" sz="2400" b="1" dirty="0"/>
          </a:p>
        </p:txBody>
      </p:sp>
      <p:pic>
        <p:nvPicPr>
          <p:cNvPr id="13" name="Billed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  <p:pic>
        <p:nvPicPr>
          <p:cNvPr id="14" name="Pladsholder til indhold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-11678"/>
            <a:ext cx="12192000" cy="3506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426313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 txBox="1">
            <a:spLocks/>
          </p:cNvSpPr>
          <p:nvPr/>
        </p:nvSpPr>
        <p:spPr>
          <a:xfrm>
            <a:off x="546265" y="375021"/>
            <a:ext cx="1082019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a-DK" b="1" dirty="0">
              <a:latin typeface="Calibri" panose="020F0502020204030204" pitchFamily="34" charset="0"/>
            </a:endParaRPr>
          </a:p>
        </p:txBody>
      </p:sp>
      <p:sp>
        <p:nvSpPr>
          <p:cNvPr id="8" name="Pladsholder til indhold 2"/>
          <p:cNvSpPr txBox="1">
            <a:spLocks/>
          </p:cNvSpPr>
          <p:nvPr/>
        </p:nvSpPr>
        <p:spPr>
          <a:xfrm>
            <a:off x="1003260" y="1756778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da-DK" sz="3200" dirty="0"/>
          </a:p>
        </p:txBody>
      </p:sp>
      <p:pic>
        <p:nvPicPr>
          <p:cNvPr id="9" name="Pladsholder til indho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-11678"/>
            <a:ext cx="12192000" cy="3506477"/>
          </a:xfrm>
          <a:prstGeom prst="rect">
            <a:avLst/>
          </a:prstGeom>
          <a:noFill/>
        </p:spPr>
      </p:pic>
      <p:sp>
        <p:nvSpPr>
          <p:cNvPr id="11" name="Pladsholder til indhold 2"/>
          <p:cNvSpPr txBox="1">
            <a:spLocks/>
          </p:cNvSpPr>
          <p:nvPr/>
        </p:nvSpPr>
        <p:spPr>
          <a:xfrm>
            <a:off x="857424" y="1014027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endParaRPr lang="da-DK" sz="1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da-DK" sz="100" dirty="0">
              <a:latin typeface="Calibri" panose="020F050202020403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r>
              <a:rPr lang="da-DK" sz="3200" dirty="0">
                <a:latin typeface="Calibri" panose="020F0502020204030204" pitchFamily="34" charset="0"/>
              </a:rPr>
              <a:t>	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67" y="203919"/>
            <a:ext cx="4572000" cy="30495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2" r="7349"/>
          <a:stretch/>
        </p:blipFill>
        <p:spPr>
          <a:xfrm rot="5400000">
            <a:off x="8199003" y="287286"/>
            <a:ext cx="2991862" cy="29359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7167" y="3421370"/>
            <a:ext cx="4572000" cy="30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38" y="4237550"/>
            <a:ext cx="2953093" cy="22148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Billed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73"/>
          <a:stretch/>
        </p:blipFill>
        <p:spPr>
          <a:xfrm>
            <a:off x="8235133" y="3450185"/>
            <a:ext cx="2927784" cy="29923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Billede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94"/>
          <a:stretch/>
        </p:blipFill>
        <p:spPr>
          <a:xfrm>
            <a:off x="278237" y="203919"/>
            <a:ext cx="2953093" cy="38499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072585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27" y="312245"/>
            <a:ext cx="7769545" cy="6233509"/>
          </a:xfrm>
          <a:prstGeom prst="rect">
            <a:avLst/>
          </a:prstGeom>
          <a:ln w="228600" cap="sq" cmpd="thickThin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500368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indhold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0" y="-44403"/>
            <a:ext cx="12192000" cy="3470181"/>
          </a:xfrm>
          <a:prstGeom prst="rect">
            <a:avLst/>
          </a:prstGeom>
        </p:spPr>
      </p:pic>
      <p:pic>
        <p:nvPicPr>
          <p:cNvPr id="7" name="Pladsholder til indhold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83" y="5817278"/>
            <a:ext cx="12217321" cy="1324708"/>
          </a:xfrm>
        </p:spPr>
      </p:pic>
      <p:sp>
        <p:nvSpPr>
          <p:cNvPr id="6" name="Titel 1"/>
          <p:cNvSpPr txBox="1">
            <a:spLocks/>
          </p:cNvSpPr>
          <p:nvPr/>
        </p:nvSpPr>
        <p:spPr>
          <a:xfrm>
            <a:off x="1316736" y="501188"/>
            <a:ext cx="100040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b="1" dirty="0">
                <a:latin typeface="Calibri" panose="020F0502020204030204" pitchFamily="34" charset="0"/>
              </a:rPr>
              <a:t>1. Valg af dirigent </a:t>
            </a:r>
          </a:p>
        </p:txBody>
      </p:sp>
      <p:sp>
        <p:nvSpPr>
          <p:cNvPr id="2" name="Tekstfelt 1"/>
          <p:cNvSpPr txBox="1"/>
          <p:nvPr/>
        </p:nvSpPr>
        <p:spPr>
          <a:xfrm>
            <a:off x="1316736" y="2157984"/>
            <a:ext cx="6848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b="1" dirty="0"/>
              <a:t>Bestyrelsen indstiller </a:t>
            </a:r>
          </a:p>
          <a:p>
            <a:r>
              <a:rPr lang="da-DK" sz="2800" b="1" dirty="0"/>
              <a:t>advokat Martin Høj Lauridsen som dirigent</a:t>
            </a: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14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indhol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58" y="-1348754"/>
            <a:ext cx="12310131" cy="8206754"/>
          </a:xfrm>
        </p:spPr>
      </p:pic>
      <p:pic>
        <p:nvPicPr>
          <p:cNvPr id="5" name="Pladsholder til indhold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835"/>
          <a:stretch/>
        </p:blipFill>
        <p:spPr>
          <a:xfrm>
            <a:off x="4908" y="5090356"/>
            <a:ext cx="12192000" cy="2131208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499558" y="322368"/>
            <a:ext cx="77042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b="1" dirty="0">
                <a:solidFill>
                  <a:schemeClr val="bg1"/>
                </a:solidFill>
              </a:rPr>
              <a:t>2. Formandens beretning  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  <p:pic>
        <p:nvPicPr>
          <p:cNvPr id="9" name="Pladsholder til indhold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-54158" y="-176169"/>
            <a:ext cx="12192000" cy="347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168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80809"/>
            <a:ext cx="12192000" cy="8138809"/>
          </a:xfrm>
          <a:prstGeom prst="rect">
            <a:avLst/>
          </a:prstGeom>
        </p:spPr>
      </p:pic>
      <p:sp>
        <p:nvSpPr>
          <p:cNvPr id="2" name="Tekstfelt 1"/>
          <p:cNvSpPr txBox="1"/>
          <p:nvPr/>
        </p:nvSpPr>
        <p:spPr>
          <a:xfrm>
            <a:off x="1426128" y="662730"/>
            <a:ext cx="9144000" cy="3087149"/>
          </a:xfrm>
          <a:prstGeom prst="rect">
            <a:avLst/>
          </a:prstGeom>
          <a:solidFill>
            <a:srgbClr val="FFFFFF">
              <a:alpha val="5490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da-DK" dirty="0"/>
          </a:p>
        </p:txBody>
      </p:sp>
      <p:pic>
        <p:nvPicPr>
          <p:cNvPr id="3" name="Pladsholder til indhold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3292"/>
            <a:ext cx="12217321" cy="1324708"/>
          </a:xfrm>
          <a:prstGeom prst="rect">
            <a:avLst/>
          </a:prstGeom>
        </p:spPr>
      </p:pic>
      <p:pic>
        <p:nvPicPr>
          <p:cNvPr id="5" name="Pladsholder til indhold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81"/>
          <a:stretch/>
        </p:blipFill>
        <p:spPr>
          <a:xfrm>
            <a:off x="130379" y="-563686"/>
            <a:ext cx="12192000" cy="3470181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21" y="5736032"/>
            <a:ext cx="1996573" cy="881861"/>
          </a:xfrm>
          <a:prstGeom prst="rect">
            <a:avLst/>
          </a:prstGeom>
        </p:spPr>
      </p:pic>
      <p:sp>
        <p:nvSpPr>
          <p:cNvPr id="7" name="Titel 2"/>
          <p:cNvSpPr>
            <a:spLocks noGrp="1"/>
          </p:cNvSpPr>
          <p:nvPr>
            <p:ph type="title"/>
          </p:nvPr>
        </p:nvSpPr>
        <p:spPr>
          <a:xfrm>
            <a:off x="1937158" y="737148"/>
            <a:ext cx="10515600" cy="2092849"/>
          </a:xfrm>
        </p:spPr>
        <p:txBody>
          <a:bodyPr>
            <a:noAutofit/>
          </a:bodyPr>
          <a:lstStyle/>
          <a:p>
            <a:r>
              <a:rPr lang="da-DK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/>
            </a:r>
            <a:br>
              <a:rPr lang="da-DK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</a:br>
            <a:r>
              <a:rPr lang="da-DK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lt"/>
              </a:rPr>
              <a:t>Tak for ordet!</a:t>
            </a:r>
            <a:r>
              <a:rPr lang="da-DK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/>
            </a:r>
            <a:br>
              <a:rPr lang="da-DK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da-DK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Spørgsmål og kommentarer </a:t>
            </a:r>
            <a:br>
              <a:rPr lang="da-DK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da-DK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er velkomne.</a:t>
            </a:r>
          </a:p>
        </p:txBody>
      </p:sp>
    </p:spTree>
    <p:extLst>
      <p:ext uri="{BB962C8B-B14F-4D97-AF65-F5344CB8AC3E}">
        <p14:creationId xmlns:p14="http://schemas.microsoft.com/office/powerpoint/2010/main" val="27519844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5551</TotalTime>
  <Words>1935</Words>
  <Application>Microsoft Office PowerPoint</Application>
  <PresentationFormat>Widescreen</PresentationFormat>
  <Paragraphs>458</Paragraphs>
  <Slides>69</Slides>
  <Notes>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8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69</vt:i4>
      </vt:variant>
    </vt:vector>
  </HeadingPairs>
  <TitlesOfParts>
    <vt:vector size="78" baseType="lpstr">
      <vt:lpstr>ＭＳ Ｐゴシック</vt:lpstr>
      <vt:lpstr>Arial</vt:lpstr>
      <vt:lpstr>Calibri</vt:lpstr>
      <vt:lpstr>Calibri Light</vt:lpstr>
      <vt:lpstr>Courier New</vt:lpstr>
      <vt:lpstr>Dancer Pro Bold</vt:lpstr>
      <vt:lpstr>Dancer Pro Book</vt:lpstr>
      <vt:lpstr>Times New Roman</vt:lpstr>
      <vt:lpstr>Office-tema</vt:lpstr>
      <vt:lpstr>PowerPoint-præsentation</vt:lpstr>
      <vt:lpstr>Friluftsrådets sang - 75 år</vt:lpstr>
      <vt:lpstr>PowerPoint-præsentation</vt:lpstr>
      <vt:lpstr>PowerPoint-præsentation</vt:lpstr>
      <vt:lpstr>PowerPoint-præsentation</vt:lpstr>
      <vt:lpstr>1. Valg af dirigent </vt:lpstr>
      <vt:lpstr>PowerPoint-præsentation</vt:lpstr>
      <vt:lpstr>PowerPoint-præsentation</vt:lpstr>
      <vt:lpstr> Tak for ordet! Spørgsmål og kommentarer  er velkomne.</vt:lpstr>
      <vt:lpstr>3. Fremlæggelse af den reviderede finansielle årsrapport for 2018 til  godkendelse 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8. Fastsættelse af kontingent 2020</vt:lpstr>
      <vt:lpstr> Velkommen til gæstetaler Anker Brink Lund: ”Udfordringer for politiske interesseorganisationer”     </vt:lpstr>
      <vt:lpstr>PowerPoint-præsentation</vt:lpstr>
      <vt:lpstr>PowerPoint-præsentation</vt:lpstr>
      <vt:lpstr>9. Optagelse af nye medlemmer</vt:lpstr>
      <vt:lpstr>Optagelse af nyt B-medlem</vt:lpstr>
      <vt:lpstr>Genoptagelse af B-medlemmer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13. Valg af revisor</vt:lpstr>
      <vt:lpstr>brugerbetaling</vt:lpstr>
      <vt:lpstr>Naturplan DK</vt:lpstr>
      <vt:lpstr>PowerPoint-præsentation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Astrid Bjørg Mortensen</dc:creator>
  <cp:lastModifiedBy>Anker Madsen</cp:lastModifiedBy>
  <cp:revision>258</cp:revision>
  <cp:lastPrinted>2018-04-20T10:58:26Z</cp:lastPrinted>
  <dcterms:created xsi:type="dcterms:W3CDTF">2016-04-20T13:08:17Z</dcterms:created>
  <dcterms:modified xsi:type="dcterms:W3CDTF">2019-05-24T07:51:44Z</dcterms:modified>
</cp:coreProperties>
</file>